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28"/>
  </p:notesMasterIdLst>
  <p:sldIdLst>
    <p:sldId id="445" r:id="rId3"/>
    <p:sldId id="282" r:id="rId4"/>
    <p:sldId id="280" r:id="rId5"/>
    <p:sldId id="386" r:id="rId6"/>
    <p:sldId id="283" r:id="rId7"/>
    <p:sldId id="278" r:id="rId8"/>
    <p:sldId id="366" r:id="rId9"/>
    <p:sldId id="311" r:id="rId10"/>
    <p:sldId id="447" r:id="rId11"/>
    <p:sldId id="533" r:id="rId12"/>
    <p:sldId id="534" r:id="rId13"/>
    <p:sldId id="545" r:id="rId14"/>
    <p:sldId id="477" r:id="rId15"/>
    <p:sldId id="460" r:id="rId16"/>
    <p:sldId id="310" r:id="rId17"/>
    <p:sldId id="495" r:id="rId18"/>
    <p:sldId id="535" r:id="rId19"/>
    <p:sldId id="546" r:id="rId20"/>
    <p:sldId id="548" r:id="rId21"/>
    <p:sldId id="515" r:id="rId22"/>
    <p:sldId id="547" r:id="rId23"/>
    <p:sldId id="549" r:id="rId24"/>
    <p:sldId id="292" r:id="rId25"/>
    <p:sldId id="293" r:id="rId26"/>
    <p:sldId id="277"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DDBA59"/>
    <a:srgbClr val="006600"/>
    <a:srgbClr val="004DE6"/>
    <a:srgbClr val="003FBC"/>
    <a:srgbClr val="9900FF"/>
    <a:srgbClr val="FF0066"/>
    <a:srgbClr val="FF66CC"/>
    <a:srgbClr val="FDFDFD"/>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2" autoAdjust="0"/>
    <p:restoredTop sz="90326" autoAdjust="0"/>
  </p:normalViewPr>
  <p:slideViewPr>
    <p:cSldViewPr snapToGrid="0">
      <p:cViewPr varScale="1">
        <p:scale>
          <a:sx n="60" d="100"/>
          <a:sy n="60" d="100"/>
        </p:scale>
        <p:origin x="187"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4</a:t>
            </a:fld>
            <a:endParaRPr lang="en-US"/>
          </a:p>
        </p:txBody>
      </p:sp>
    </p:spTree>
    <p:extLst>
      <p:ext uri="{BB962C8B-B14F-4D97-AF65-F5344CB8AC3E}">
        <p14:creationId xmlns:p14="http://schemas.microsoft.com/office/powerpoint/2010/main" val="397162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9</a:t>
            </a:fld>
            <a:endParaRPr lang="en-US"/>
          </a:p>
        </p:txBody>
      </p:sp>
    </p:spTree>
    <p:extLst>
      <p:ext uri="{BB962C8B-B14F-4D97-AF65-F5344CB8AC3E}">
        <p14:creationId xmlns:p14="http://schemas.microsoft.com/office/powerpoint/2010/main" val="2417786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10</a:t>
            </a:fld>
            <a:endParaRPr lang="en-US"/>
          </a:p>
        </p:txBody>
      </p:sp>
    </p:spTree>
    <p:extLst>
      <p:ext uri="{BB962C8B-B14F-4D97-AF65-F5344CB8AC3E}">
        <p14:creationId xmlns:p14="http://schemas.microsoft.com/office/powerpoint/2010/main" val="3774313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11</a:t>
            </a:fld>
            <a:endParaRPr lang="en-US"/>
          </a:p>
        </p:txBody>
      </p:sp>
    </p:spTree>
    <p:extLst>
      <p:ext uri="{BB962C8B-B14F-4D97-AF65-F5344CB8AC3E}">
        <p14:creationId xmlns:p14="http://schemas.microsoft.com/office/powerpoint/2010/main" val="1835746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24</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1/26/2022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09505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191111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42870980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506152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554423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83029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389184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4199872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8873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4231523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59450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54342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401131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1/26/2022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737" r:id="rId2"/>
    <p:sldLayoutId id="2147483734"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1/26/2022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38" r:id="rId8"/>
    <p:sldLayoutId id="2147483736" r:id="rId9"/>
    <p:sldLayoutId id="2147483735" r:id="rId10"/>
    <p:sldLayoutId id="2147483733" r:id="rId11"/>
    <p:sldLayoutId id="2147483732" r:id="rId12"/>
    <p:sldLayoutId id="2147483731" r:id="rId13"/>
    <p:sldLayoutId id="2147483730" r:id="rId14"/>
    <p:sldLayoutId id="2147483729" r:id="rId15"/>
    <p:sldLayoutId id="2147483728" r:id="rId16"/>
    <p:sldLayoutId id="2147483727" r:id="rId17"/>
    <p:sldLayoutId id="2147483726"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0.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4076" y="186600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80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83032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4"/>
          <p:cNvSpPr>
            <a:spLocks noChangeArrowheads="1"/>
          </p:cNvSpPr>
          <p:nvPr/>
        </p:nvSpPr>
        <p:spPr bwMode="auto">
          <a:xfrm>
            <a:off x="1974850" y="2637065"/>
            <a:ext cx="47164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C00000"/>
                </a:solidFill>
                <a:latin typeface="Times New Roman" panose="02020603050405020304" pitchFamily="18" charset="0"/>
              </a:rPr>
              <a:t>Về đêm, cảnh vật thật im lìm.</a:t>
            </a:r>
          </a:p>
        </p:txBody>
      </p:sp>
      <p:sp>
        <p:nvSpPr>
          <p:cNvPr id="29" name="Text Box 5"/>
          <p:cNvSpPr txBox="1">
            <a:spLocks noChangeArrowheads="1"/>
          </p:cNvSpPr>
          <p:nvPr/>
        </p:nvSpPr>
        <p:spPr bwMode="auto">
          <a:xfrm>
            <a:off x="1981200" y="3270478"/>
            <a:ext cx="8382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C00000"/>
                </a:solidFill>
                <a:latin typeface="Times New Roman" panose="02020603050405020304" pitchFamily="18" charset="0"/>
              </a:rPr>
              <a:t>Sông thôi vỗ sóng dồn dập vô bờ như hồi chiều.</a:t>
            </a:r>
          </a:p>
        </p:txBody>
      </p:sp>
      <p:sp>
        <p:nvSpPr>
          <p:cNvPr id="30" name="Rectangle 6"/>
          <p:cNvSpPr>
            <a:spLocks noChangeArrowheads="1"/>
          </p:cNvSpPr>
          <p:nvPr/>
        </p:nvSpPr>
        <p:spPr bwMode="auto">
          <a:xfrm>
            <a:off x="2005013" y="4608740"/>
            <a:ext cx="44259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C00000"/>
                </a:solidFill>
                <a:latin typeface="Times New Roman" panose="02020603050405020304" pitchFamily="18" charset="0"/>
              </a:rPr>
              <a:t>Trái lại, ông Sáu rất sôi nổi.</a:t>
            </a:r>
          </a:p>
        </p:txBody>
      </p:sp>
      <p:sp>
        <p:nvSpPr>
          <p:cNvPr id="31" name="Text Box 7"/>
          <p:cNvSpPr txBox="1">
            <a:spLocks noChangeArrowheads="1"/>
          </p:cNvSpPr>
          <p:nvPr/>
        </p:nvSpPr>
        <p:spPr bwMode="auto">
          <a:xfrm>
            <a:off x="1903413" y="5327878"/>
            <a:ext cx="7705725" cy="519112"/>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C00000"/>
                </a:solidFill>
                <a:latin typeface="Times New Roman" panose="02020603050405020304" pitchFamily="18" charset="0"/>
              </a:rPr>
              <a:t> Ông hệt như Thần Thổ Địa của vùng này.</a:t>
            </a:r>
          </a:p>
        </p:txBody>
      </p:sp>
      <p:sp>
        <p:nvSpPr>
          <p:cNvPr id="32" name="Text Box 8"/>
          <p:cNvSpPr txBox="1">
            <a:spLocks noChangeArrowheads="1"/>
          </p:cNvSpPr>
          <p:nvPr/>
        </p:nvSpPr>
        <p:spPr bwMode="auto">
          <a:xfrm>
            <a:off x="1981200" y="3926115"/>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C00000"/>
                </a:solidFill>
                <a:latin typeface="Times New Roman" panose="02020603050405020304" pitchFamily="18" charset="0"/>
              </a:rPr>
              <a:t>Ông Ba  trầm ngâm.</a:t>
            </a:r>
          </a:p>
        </p:txBody>
      </p:sp>
      <p:sp>
        <p:nvSpPr>
          <p:cNvPr id="33" name="Text Box 9"/>
          <p:cNvSpPr txBox="1">
            <a:spLocks noChangeArrowheads="1"/>
          </p:cNvSpPr>
          <p:nvPr/>
        </p:nvSpPr>
        <p:spPr bwMode="auto">
          <a:xfrm>
            <a:off x="2133600" y="1030515"/>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FF0000"/>
                </a:solidFill>
                <a:latin typeface="Times New Roman" panose="02020603050405020304" pitchFamily="18" charset="0"/>
                <a:sym typeface="Wingdings" panose="05000000000000000000" pitchFamily="2" charset="2"/>
              </a:rPr>
              <a:t>Tìm các câu kể </a:t>
            </a:r>
            <a:r>
              <a:rPr lang="en-US" altLang="en-US" sz="2800" b="1" i="1">
                <a:solidFill>
                  <a:srgbClr val="FF0000"/>
                </a:solidFill>
                <a:latin typeface="Times New Roman" panose="02020603050405020304" pitchFamily="18" charset="0"/>
                <a:sym typeface="Wingdings" panose="05000000000000000000" pitchFamily="2" charset="2"/>
              </a:rPr>
              <a:t>Ai thế nào</a:t>
            </a:r>
            <a:r>
              <a:rPr lang="en-US" altLang="en-US" sz="2800" b="1">
                <a:solidFill>
                  <a:srgbClr val="FF0000"/>
                </a:solidFill>
                <a:latin typeface="Times New Roman" panose="02020603050405020304" pitchFamily="18" charset="0"/>
                <a:sym typeface="Wingdings" panose="05000000000000000000" pitchFamily="2" charset="2"/>
              </a:rPr>
              <a:t>? trong đoạn văn.</a:t>
            </a:r>
            <a:endParaRPr lang="en-US" altLang="en-US" sz="2800">
              <a:solidFill>
                <a:srgbClr val="FF0000"/>
              </a:solidFill>
              <a:latin typeface="Times New Roman" panose="02020603050405020304" pitchFamily="18" charset="0"/>
              <a:sym typeface="Wingdings" panose="05000000000000000000" pitchFamily="2" charset="2"/>
            </a:endParaRPr>
          </a:p>
        </p:txBody>
      </p:sp>
      <p:sp>
        <p:nvSpPr>
          <p:cNvPr id="34" name="AutoShape 10"/>
          <p:cNvSpPr>
            <a:spLocks noChangeArrowheads="1"/>
          </p:cNvSpPr>
          <p:nvPr/>
        </p:nvSpPr>
        <p:spPr bwMode="auto">
          <a:xfrm>
            <a:off x="1219200" y="1259115"/>
            <a:ext cx="533400" cy="152400"/>
          </a:xfrm>
          <a:prstGeom prst="rightArrow">
            <a:avLst>
              <a:gd name="adj1" fmla="val 50000"/>
              <a:gd name="adj2" fmla="val 87500"/>
            </a:avLst>
          </a:prstGeom>
          <a:solidFill>
            <a:schemeClr val="accent1"/>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 name="Text Box 11"/>
          <p:cNvSpPr txBox="1">
            <a:spLocks noChangeArrowheads="1"/>
          </p:cNvSpPr>
          <p:nvPr/>
        </p:nvSpPr>
        <p:spPr bwMode="auto">
          <a:xfrm>
            <a:off x="1974850" y="1008290"/>
            <a:ext cx="84978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sym typeface="Wingdings" panose="05000000000000000000" pitchFamily="2" charset="2"/>
              </a:rPr>
              <a:t>3. Xác định chủ ngữ, vị ngữ của những câu vừa tìm được.</a:t>
            </a:r>
          </a:p>
        </p:txBody>
      </p:sp>
      <p:sp>
        <p:nvSpPr>
          <p:cNvPr id="36" name="Text Box 17"/>
          <p:cNvSpPr txBox="1">
            <a:spLocks noChangeArrowheads="1"/>
          </p:cNvSpPr>
          <p:nvPr/>
        </p:nvSpPr>
        <p:spPr bwMode="auto">
          <a:xfrm>
            <a:off x="1219200" y="5221515"/>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b="1">
              <a:solidFill>
                <a:srgbClr val="FF0000"/>
              </a:solidFill>
              <a:latin typeface="Times New Roman" panose="02020603050405020304" pitchFamily="18" charset="0"/>
            </a:endParaRPr>
          </a:p>
        </p:txBody>
      </p:sp>
      <p:sp>
        <p:nvSpPr>
          <p:cNvPr id="37" name="Text Box 24"/>
          <p:cNvSpPr txBox="1">
            <a:spLocks noChangeArrowheads="1"/>
          </p:cNvSpPr>
          <p:nvPr/>
        </p:nvSpPr>
        <p:spPr bwMode="auto">
          <a:xfrm>
            <a:off x="1903413" y="1584553"/>
            <a:ext cx="8077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sym typeface="Wingdings" panose="05000000000000000000" pitchFamily="2" charset="2"/>
              </a:rPr>
              <a:t>4. Vị ngữ trong các câu trên biểu thị nội dung gì? </a:t>
            </a:r>
            <a:endParaRPr lang="en-US" altLang="en-US" sz="2800">
              <a:solidFill>
                <a:srgbClr val="0000CC"/>
              </a:solidFill>
              <a:latin typeface="Times New Roman" panose="02020603050405020304" pitchFamily="18" charset="0"/>
            </a:endParaRPr>
          </a:p>
        </p:txBody>
      </p:sp>
      <p:sp>
        <p:nvSpPr>
          <p:cNvPr id="38" name="Text Box 25"/>
          <p:cNvSpPr txBox="1">
            <a:spLocks noChangeArrowheads="1"/>
          </p:cNvSpPr>
          <p:nvPr/>
        </p:nvSpPr>
        <p:spPr bwMode="auto">
          <a:xfrm>
            <a:off x="2262188" y="2097315"/>
            <a:ext cx="762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sym typeface="Wingdings" panose="05000000000000000000" pitchFamily="2" charset="2"/>
              </a:rPr>
              <a:t>Chúng do những từ ngữ như thế nào tạo thành?</a:t>
            </a:r>
            <a:endParaRPr lang="en-US" altLang="en-US" sz="2800">
              <a:solidFill>
                <a:srgbClr val="0000CC"/>
              </a:solidFill>
              <a:latin typeface="Times New Roman" panose="02020603050405020304" pitchFamily="18" charset="0"/>
            </a:endParaRPr>
          </a:p>
        </p:txBody>
      </p:sp>
    </p:spTree>
    <p:extLst>
      <p:ext uri="{BB962C8B-B14F-4D97-AF65-F5344CB8AC3E}">
        <p14:creationId xmlns:p14="http://schemas.microsoft.com/office/powerpoint/2010/main" val="102319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ircle(in)">
                                      <p:cBhvr>
                                        <p:cTn id="7" dur="2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ircle(in)">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circle(in)">
                                      <p:cBhvr>
                                        <p:cTn id="22" dur="20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circle(in)">
                                      <p:cBhvr>
                                        <p:cTn id="27" dur="20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circle(in)">
                                      <p:cBhvr>
                                        <p:cTn id="32" dur="20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grpId="1" nodeType="clickEffect">
                                  <p:stCondLst>
                                    <p:cond delay="0"/>
                                  </p:stCondLst>
                                  <p:childTnLst>
                                    <p:animEffect transition="out" filter="checkerboard(across)">
                                      <p:cBhvr>
                                        <p:cTn id="36" dur="500"/>
                                        <p:tgtEl>
                                          <p:spTgt spid="33"/>
                                        </p:tgtEl>
                                      </p:cBhvr>
                                    </p:animEffect>
                                    <p:set>
                                      <p:cBhvr>
                                        <p:cTn id="37" dur="1" fill="hold">
                                          <p:stCondLst>
                                            <p:cond delay="499"/>
                                          </p:stCondLst>
                                        </p:cTn>
                                        <p:tgtEl>
                                          <p:spTgt spid="3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circle(in)">
                                      <p:cBhvr>
                                        <p:cTn id="42" dur="20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diamond(in)">
                                      <p:cBhvr>
                                        <p:cTn id="47" dur="20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arn(inHorizontal)">
                                      <p:cBhvr>
                                        <p:cTn id="52" dur="500"/>
                                        <p:tgtEl>
                                          <p:spTgt spid="38"/>
                                        </p:tgtEl>
                                      </p:cBhvr>
                                    </p:animEffect>
                                  </p:childTnLst>
                                </p:cTn>
                              </p:par>
                              <p:par>
                                <p:cTn id="53" presetID="4" presetClass="entr" presetSubtype="16" fill="hold" grpId="0" nodeType="withEffect" nodePh="1">
                                  <p:stCondLst>
                                    <p:cond delay="0"/>
                                  </p:stCondLst>
                                  <p:endCondLst>
                                    <p:cond evt="begin" delay="0">
                                      <p:tn val="53"/>
                                    </p:cond>
                                  </p:endCondLst>
                                  <p:childTnLst>
                                    <p:set>
                                      <p:cBhvr>
                                        <p:cTn id="54" dur="1" fill="hold">
                                          <p:stCondLst>
                                            <p:cond delay="0"/>
                                          </p:stCondLst>
                                        </p:cTn>
                                        <p:tgtEl>
                                          <p:spTgt spid="36"/>
                                        </p:tgtEl>
                                        <p:attrNameLst>
                                          <p:attrName>style.visibility</p:attrName>
                                        </p:attrNameLst>
                                      </p:cBhvr>
                                      <p:to>
                                        <p:strVal val="visible"/>
                                      </p:to>
                                    </p:set>
                                    <p:animEffect transition="in" filter="box(in)">
                                      <p:cBhvr>
                                        <p:cTn id="5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3" grpId="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567543" y="93980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5" name="Rectangle 6"/>
          <p:cNvSpPr>
            <a:spLocks noChangeArrowheads="1"/>
          </p:cNvSpPr>
          <p:nvPr/>
        </p:nvSpPr>
        <p:spPr bwMode="auto">
          <a:xfrm>
            <a:off x="1635806" y="1320800"/>
            <a:ext cx="34369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00CC"/>
                </a:solidFill>
                <a:latin typeface="Times New Roman" panose="02020603050405020304" pitchFamily="18" charset="0"/>
              </a:rPr>
              <a:t>1. Về đêm, cảnh vật</a:t>
            </a:r>
          </a:p>
        </p:txBody>
      </p:sp>
      <p:sp>
        <p:nvSpPr>
          <p:cNvPr id="6" name="Text Box 7"/>
          <p:cNvSpPr txBox="1">
            <a:spLocks noChangeArrowheads="1"/>
          </p:cNvSpPr>
          <p:nvPr/>
        </p:nvSpPr>
        <p:spPr bwMode="auto">
          <a:xfrm>
            <a:off x="1643743" y="2311400"/>
            <a:ext cx="838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CC"/>
                </a:solidFill>
                <a:latin typeface="Times New Roman" panose="02020603050405020304" pitchFamily="18" charset="0"/>
              </a:rPr>
              <a:t>2. Sông</a:t>
            </a:r>
          </a:p>
        </p:txBody>
      </p:sp>
      <p:sp>
        <p:nvSpPr>
          <p:cNvPr id="7" name="Rectangle 8"/>
          <p:cNvSpPr>
            <a:spLocks noChangeArrowheads="1"/>
          </p:cNvSpPr>
          <p:nvPr/>
        </p:nvSpPr>
        <p:spPr bwMode="auto">
          <a:xfrm>
            <a:off x="1643743" y="4246563"/>
            <a:ext cx="32988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00CC"/>
                </a:solidFill>
                <a:latin typeface="Times New Roman" panose="02020603050405020304" pitchFamily="18" charset="0"/>
              </a:rPr>
              <a:t>6. Trái lại, ông Sáu</a:t>
            </a:r>
          </a:p>
        </p:txBody>
      </p:sp>
      <p:sp>
        <p:nvSpPr>
          <p:cNvPr id="8" name="Text Box 9"/>
          <p:cNvSpPr txBox="1">
            <a:spLocks noChangeArrowheads="1"/>
          </p:cNvSpPr>
          <p:nvPr/>
        </p:nvSpPr>
        <p:spPr bwMode="auto">
          <a:xfrm>
            <a:off x="1751693" y="5221288"/>
            <a:ext cx="1435100" cy="579437"/>
          </a:xfrm>
          <a:prstGeom prst="rect">
            <a:avLst/>
          </a:prstGeom>
          <a:gradFill rotWithShape="1">
            <a:gsLst>
              <a:gs pos="0">
                <a:srgbClr val="CCECFF"/>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CC"/>
                </a:solidFill>
                <a:latin typeface="Times New Roman" panose="02020603050405020304" pitchFamily="18" charset="0"/>
              </a:rPr>
              <a:t>7. Ông</a:t>
            </a:r>
          </a:p>
        </p:txBody>
      </p:sp>
      <p:sp>
        <p:nvSpPr>
          <p:cNvPr id="9" name="Text Box 10"/>
          <p:cNvSpPr txBox="1">
            <a:spLocks noChangeArrowheads="1"/>
          </p:cNvSpPr>
          <p:nvPr/>
        </p:nvSpPr>
        <p:spPr bwMode="auto">
          <a:xfrm>
            <a:off x="1643743" y="33020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CC"/>
                </a:solidFill>
                <a:latin typeface="Times New Roman" panose="02020603050405020304" pitchFamily="18" charset="0"/>
              </a:rPr>
              <a:t>4. Ông Ba</a:t>
            </a:r>
          </a:p>
        </p:txBody>
      </p:sp>
      <p:sp>
        <p:nvSpPr>
          <p:cNvPr id="10" name="Line 11"/>
          <p:cNvSpPr>
            <a:spLocks noChangeShapeType="1"/>
          </p:cNvSpPr>
          <p:nvPr/>
        </p:nvSpPr>
        <p:spPr bwMode="auto">
          <a:xfrm flipH="1">
            <a:off x="4996543" y="1549400"/>
            <a:ext cx="762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2"/>
          <p:cNvSpPr>
            <a:spLocks noChangeShapeType="1"/>
          </p:cNvSpPr>
          <p:nvPr/>
        </p:nvSpPr>
        <p:spPr bwMode="auto">
          <a:xfrm flipH="1">
            <a:off x="3399518" y="3497263"/>
            <a:ext cx="762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3"/>
          <p:cNvSpPr>
            <a:spLocks noChangeShapeType="1"/>
          </p:cNvSpPr>
          <p:nvPr/>
        </p:nvSpPr>
        <p:spPr bwMode="auto">
          <a:xfrm flipH="1">
            <a:off x="2970893" y="5368925"/>
            <a:ext cx="762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4"/>
          <p:cNvSpPr>
            <a:spLocks noChangeShapeType="1"/>
          </p:cNvSpPr>
          <p:nvPr/>
        </p:nvSpPr>
        <p:spPr bwMode="auto">
          <a:xfrm>
            <a:off x="3701143" y="1854200"/>
            <a:ext cx="1219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5"/>
          <p:cNvSpPr>
            <a:spLocks noChangeShapeType="1"/>
          </p:cNvSpPr>
          <p:nvPr/>
        </p:nvSpPr>
        <p:spPr bwMode="auto">
          <a:xfrm>
            <a:off x="5148943" y="1854200"/>
            <a:ext cx="1752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6"/>
          <p:cNvSpPr>
            <a:spLocks noChangeShapeType="1"/>
          </p:cNvSpPr>
          <p:nvPr/>
        </p:nvSpPr>
        <p:spPr bwMode="auto">
          <a:xfrm>
            <a:off x="2024743" y="3835400"/>
            <a:ext cx="1143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7"/>
          <p:cNvSpPr>
            <a:spLocks noChangeShapeType="1"/>
          </p:cNvSpPr>
          <p:nvPr/>
        </p:nvSpPr>
        <p:spPr bwMode="auto">
          <a:xfrm>
            <a:off x="3472543" y="4749800"/>
            <a:ext cx="1219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8"/>
          <p:cNvSpPr>
            <a:spLocks noChangeShapeType="1"/>
          </p:cNvSpPr>
          <p:nvPr/>
        </p:nvSpPr>
        <p:spPr bwMode="auto">
          <a:xfrm>
            <a:off x="2216831" y="5873750"/>
            <a:ext cx="609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9"/>
          <p:cNvSpPr>
            <a:spLocks noChangeShapeType="1"/>
          </p:cNvSpPr>
          <p:nvPr/>
        </p:nvSpPr>
        <p:spPr bwMode="auto">
          <a:xfrm>
            <a:off x="3091543" y="2844800"/>
            <a:ext cx="6858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20"/>
          <p:cNvSpPr>
            <a:spLocks noChangeShapeType="1"/>
          </p:cNvSpPr>
          <p:nvPr/>
        </p:nvSpPr>
        <p:spPr bwMode="auto">
          <a:xfrm>
            <a:off x="3396343" y="3835400"/>
            <a:ext cx="1752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21"/>
          <p:cNvSpPr>
            <a:spLocks noChangeShapeType="1"/>
          </p:cNvSpPr>
          <p:nvPr/>
        </p:nvSpPr>
        <p:spPr bwMode="auto">
          <a:xfrm>
            <a:off x="2939143" y="5873750"/>
            <a:ext cx="5791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Text Box 22"/>
          <p:cNvSpPr txBox="1">
            <a:spLocks noChangeArrowheads="1"/>
          </p:cNvSpPr>
          <p:nvPr/>
        </p:nvSpPr>
        <p:spPr bwMode="auto">
          <a:xfrm>
            <a:off x="5418818" y="5953125"/>
            <a:ext cx="1295400" cy="396875"/>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Vị ngữ</a:t>
            </a:r>
          </a:p>
        </p:txBody>
      </p:sp>
      <p:sp>
        <p:nvSpPr>
          <p:cNvPr id="24" name="Text Box 23"/>
          <p:cNvSpPr txBox="1">
            <a:spLocks noChangeArrowheads="1"/>
          </p:cNvSpPr>
          <p:nvPr/>
        </p:nvSpPr>
        <p:spPr bwMode="auto">
          <a:xfrm>
            <a:off x="3683681" y="185420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Chủ ngữ</a:t>
            </a:r>
          </a:p>
        </p:txBody>
      </p:sp>
      <p:sp>
        <p:nvSpPr>
          <p:cNvPr id="25" name="Text Box 24"/>
          <p:cNvSpPr txBox="1">
            <a:spLocks noChangeArrowheads="1"/>
          </p:cNvSpPr>
          <p:nvPr/>
        </p:nvSpPr>
        <p:spPr bwMode="auto">
          <a:xfrm>
            <a:off x="1872343" y="28448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Chủ ngữ</a:t>
            </a:r>
          </a:p>
        </p:txBody>
      </p:sp>
      <p:sp>
        <p:nvSpPr>
          <p:cNvPr id="26" name="Text Box 25"/>
          <p:cNvSpPr txBox="1">
            <a:spLocks noChangeArrowheads="1"/>
          </p:cNvSpPr>
          <p:nvPr/>
        </p:nvSpPr>
        <p:spPr bwMode="auto">
          <a:xfrm>
            <a:off x="1948543" y="3835400"/>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Chủ ngữ</a:t>
            </a:r>
          </a:p>
        </p:txBody>
      </p:sp>
      <p:sp>
        <p:nvSpPr>
          <p:cNvPr id="27" name="Text Box 26"/>
          <p:cNvSpPr txBox="1">
            <a:spLocks noChangeArrowheads="1"/>
          </p:cNvSpPr>
          <p:nvPr/>
        </p:nvSpPr>
        <p:spPr bwMode="auto">
          <a:xfrm>
            <a:off x="1964418" y="5908675"/>
            <a:ext cx="1295400" cy="396875"/>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Chủ ngữ</a:t>
            </a:r>
          </a:p>
        </p:txBody>
      </p:sp>
      <p:sp>
        <p:nvSpPr>
          <p:cNvPr id="28" name="Text Box 27"/>
          <p:cNvSpPr txBox="1">
            <a:spLocks noChangeArrowheads="1"/>
          </p:cNvSpPr>
          <p:nvPr/>
        </p:nvSpPr>
        <p:spPr bwMode="auto">
          <a:xfrm>
            <a:off x="5202918" y="4721225"/>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Vị ngữ</a:t>
            </a:r>
          </a:p>
        </p:txBody>
      </p:sp>
      <p:sp>
        <p:nvSpPr>
          <p:cNvPr id="29" name="Text Box 28"/>
          <p:cNvSpPr txBox="1">
            <a:spLocks noChangeArrowheads="1"/>
          </p:cNvSpPr>
          <p:nvPr/>
        </p:nvSpPr>
        <p:spPr bwMode="auto">
          <a:xfrm>
            <a:off x="3929743" y="38354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Vị ngữ</a:t>
            </a:r>
          </a:p>
        </p:txBody>
      </p:sp>
      <p:sp>
        <p:nvSpPr>
          <p:cNvPr id="30" name="Text Box 29"/>
          <p:cNvSpPr txBox="1">
            <a:spLocks noChangeArrowheads="1"/>
          </p:cNvSpPr>
          <p:nvPr/>
        </p:nvSpPr>
        <p:spPr bwMode="auto">
          <a:xfrm>
            <a:off x="6444343" y="28448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Vị ngữ</a:t>
            </a:r>
          </a:p>
        </p:txBody>
      </p:sp>
      <p:sp>
        <p:nvSpPr>
          <p:cNvPr id="31" name="Text Box 30"/>
          <p:cNvSpPr txBox="1">
            <a:spLocks noChangeArrowheads="1"/>
          </p:cNvSpPr>
          <p:nvPr/>
        </p:nvSpPr>
        <p:spPr bwMode="auto">
          <a:xfrm>
            <a:off x="5606143" y="185420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Vị ngữ</a:t>
            </a:r>
          </a:p>
        </p:txBody>
      </p:sp>
      <p:sp>
        <p:nvSpPr>
          <p:cNvPr id="32" name="Text Box 31"/>
          <p:cNvSpPr txBox="1">
            <a:spLocks noChangeArrowheads="1"/>
          </p:cNvSpPr>
          <p:nvPr/>
        </p:nvSpPr>
        <p:spPr bwMode="auto">
          <a:xfrm>
            <a:off x="5072743" y="1350963"/>
            <a:ext cx="24352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CC"/>
                </a:solidFill>
                <a:latin typeface="Times New Roman" panose="02020603050405020304" pitchFamily="18" charset="0"/>
              </a:rPr>
              <a:t>thật im lìm.</a:t>
            </a:r>
          </a:p>
        </p:txBody>
      </p:sp>
      <p:sp>
        <p:nvSpPr>
          <p:cNvPr id="33" name="Text Box 32"/>
          <p:cNvSpPr txBox="1">
            <a:spLocks noChangeArrowheads="1"/>
          </p:cNvSpPr>
          <p:nvPr/>
        </p:nvSpPr>
        <p:spPr bwMode="auto">
          <a:xfrm>
            <a:off x="2939143" y="2311400"/>
            <a:ext cx="754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CC"/>
                </a:solidFill>
                <a:latin typeface="Times New Roman" panose="02020603050405020304" pitchFamily="18" charset="0"/>
              </a:rPr>
              <a:t>thôi vỗ sóng dồn dập vô bờ như hồi chiều.</a:t>
            </a:r>
          </a:p>
        </p:txBody>
      </p:sp>
      <p:sp>
        <p:nvSpPr>
          <p:cNvPr id="34" name="Text Box 33"/>
          <p:cNvSpPr txBox="1">
            <a:spLocks noChangeArrowheads="1"/>
          </p:cNvSpPr>
          <p:nvPr/>
        </p:nvSpPr>
        <p:spPr bwMode="auto">
          <a:xfrm>
            <a:off x="3243943" y="3302000"/>
            <a:ext cx="2743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CC"/>
                </a:solidFill>
                <a:latin typeface="Times New Roman" panose="02020603050405020304" pitchFamily="18" charset="0"/>
              </a:rPr>
              <a:t>  trầm ngâm.</a:t>
            </a:r>
          </a:p>
        </p:txBody>
      </p:sp>
      <p:sp>
        <p:nvSpPr>
          <p:cNvPr id="35" name="Rectangle 34"/>
          <p:cNvSpPr>
            <a:spLocks noChangeArrowheads="1"/>
          </p:cNvSpPr>
          <p:nvPr/>
        </p:nvSpPr>
        <p:spPr bwMode="auto">
          <a:xfrm>
            <a:off x="4875893" y="4216400"/>
            <a:ext cx="1911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00CC"/>
                </a:solidFill>
                <a:latin typeface="Times New Roman" panose="02020603050405020304" pitchFamily="18" charset="0"/>
              </a:rPr>
              <a:t>rất sôi nổi.</a:t>
            </a:r>
          </a:p>
        </p:txBody>
      </p:sp>
      <p:sp>
        <p:nvSpPr>
          <p:cNvPr id="36" name="Text Box 35"/>
          <p:cNvSpPr txBox="1">
            <a:spLocks noChangeArrowheads="1"/>
          </p:cNvSpPr>
          <p:nvPr/>
        </p:nvSpPr>
        <p:spPr bwMode="auto">
          <a:xfrm>
            <a:off x="3042331" y="5226050"/>
            <a:ext cx="6553200" cy="579438"/>
          </a:xfrm>
          <a:prstGeom prst="rect">
            <a:avLst/>
          </a:prstGeom>
          <a:gradFill rotWithShape="1">
            <a:gsLst>
              <a:gs pos="0">
                <a:srgbClr val="CCECFF"/>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0000CC"/>
                </a:solidFill>
                <a:latin typeface="Times New Roman" panose="02020603050405020304" pitchFamily="18" charset="0"/>
              </a:rPr>
              <a:t>hệt như Thần Thổ Địa của vùng này.</a:t>
            </a:r>
          </a:p>
        </p:txBody>
      </p:sp>
      <p:sp>
        <p:nvSpPr>
          <p:cNvPr id="37" name="Text Box 36"/>
          <p:cNvSpPr txBox="1">
            <a:spLocks noChangeArrowheads="1"/>
          </p:cNvSpPr>
          <p:nvPr/>
        </p:nvSpPr>
        <p:spPr bwMode="auto">
          <a:xfrm>
            <a:off x="1948543" y="889000"/>
            <a:ext cx="876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a:solidFill>
                  <a:srgbClr val="FF0000"/>
                </a:solidFill>
                <a:latin typeface="Times New Roman" panose="02020603050405020304" pitchFamily="18" charset="0"/>
                <a:sym typeface="Wingdings" panose="05000000000000000000" pitchFamily="2" charset="2"/>
              </a:rPr>
              <a:t>Xác định chủ ngữ, vị ngữ của những câu vừa tìm được.</a:t>
            </a:r>
          </a:p>
        </p:txBody>
      </p:sp>
      <p:sp>
        <p:nvSpPr>
          <p:cNvPr id="38" name="Line 37"/>
          <p:cNvSpPr>
            <a:spLocks noChangeShapeType="1"/>
          </p:cNvSpPr>
          <p:nvPr/>
        </p:nvSpPr>
        <p:spPr bwMode="auto">
          <a:xfrm flipH="1">
            <a:off x="2939143" y="2540000"/>
            <a:ext cx="762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38"/>
          <p:cNvSpPr>
            <a:spLocks noChangeShapeType="1"/>
          </p:cNvSpPr>
          <p:nvPr/>
        </p:nvSpPr>
        <p:spPr bwMode="auto">
          <a:xfrm>
            <a:off x="2024743" y="2844800"/>
            <a:ext cx="838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39"/>
          <p:cNvSpPr>
            <a:spLocks noChangeShapeType="1"/>
          </p:cNvSpPr>
          <p:nvPr/>
        </p:nvSpPr>
        <p:spPr bwMode="auto">
          <a:xfrm>
            <a:off x="4844143" y="4749800"/>
            <a:ext cx="1600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40"/>
          <p:cNvSpPr>
            <a:spLocks noChangeShapeType="1"/>
          </p:cNvSpPr>
          <p:nvPr/>
        </p:nvSpPr>
        <p:spPr bwMode="auto">
          <a:xfrm flipH="1">
            <a:off x="4839381" y="4445000"/>
            <a:ext cx="762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Text Box 41"/>
          <p:cNvSpPr txBox="1">
            <a:spLocks noChangeArrowheads="1"/>
          </p:cNvSpPr>
          <p:nvPr/>
        </p:nvSpPr>
        <p:spPr bwMode="auto">
          <a:xfrm>
            <a:off x="3547156" y="4721225"/>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rPr>
              <a:t>Chủ ngữ</a:t>
            </a:r>
          </a:p>
        </p:txBody>
      </p:sp>
      <p:sp>
        <p:nvSpPr>
          <p:cNvPr id="43" name="AutoShape 42"/>
          <p:cNvSpPr>
            <a:spLocks noChangeArrowheads="1"/>
          </p:cNvSpPr>
          <p:nvPr/>
        </p:nvSpPr>
        <p:spPr bwMode="auto">
          <a:xfrm>
            <a:off x="1567543" y="1016000"/>
            <a:ext cx="228600" cy="304800"/>
          </a:xfrm>
          <a:prstGeom prst="rightArrow">
            <a:avLst>
              <a:gd name="adj1" fmla="val 50000"/>
              <a:gd name="adj2" fmla="val 25000"/>
            </a:avLst>
          </a:prstGeom>
          <a:solidFill>
            <a:schemeClr val="accent1"/>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138044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par>
                                <p:cTn id="8" presetID="2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edge">
                                      <p:cBhvr>
                                        <p:cTn id="10" dur="2000"/>
                                        <p:tgtEl>
                                          <p:spTgt spid="15"/>
                                        </p:tgtEl>
                                      </p:cBhvr>
                                    </p:animEffect>
                                  </p:childTnLst>
                                </p:cTn>
                              </p:par>
                              <p:par>
                                <p:cTn id="11" presetID="2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edge">
                                      <p:cBhvr>
                                        <p:cTn id="13" dur="2000"/>
                                        <p:tgtEl>
                                          <p:spTgt spid="16"/>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edge">
                                      <p:cBhvr>
                                        <p:cTn id="16" dur="2000"/>
                                        <p:tgtEl>
                                          <p:spTgt spid="24"/>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edge">
                                      <p:cBhvr>
                                        <p:cTn id="19" dur="20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edge">
                                      <p:cBhvr>
                                        <p:cTn id="24" dur="2000"/>
                                        <p:tgtEl>
                                          <p:spTgt spid="38"/>
                                        </p:tgtEl>
                                      </p:cBhvr>
                                    </p:animEffect>
                                  </p:childTnLst>
                                </p:cTn>
                              </p:par>
                              <p:par>
                                <p:cTn id="25" presetID="20"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edge">
                                      <p:cBhvr>
                                        <p:cTn id="27" dur="2000"/>
                                        <p:tgtEl>
                                          <p:spTgt spid="39"/>
                                        </p:tgtEl>
                                      </p:cBhvr>
                                    </p:animEffect>
                                  </p:childTnLst>
                                </p:cTn>
                              </p:par>
                              <p:par>
                                <p:cTn id="28" presetID="2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edge">
                                      <p:cBhvr>
                                        <p:cTn id="30" dur="2000"/>
                                        <p:tgtEl>
                                          <p:spTgt spid="20"/>
                                        </p:tgtEl>
                                      </p:cBhvr>
                                    </p:animEffect>
                                  </p:childTnLst>
                                </p:cTn>
                              </p:par>
                              <p:par>
                                <p:cTn id="31" presetID="2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edge">
                                      <p:cBhvr>
                                        <p:cTn id="33" dur="2000"/>
                                        <p:tgtEl>
                                          <p:spTgt spid="25"/>
                                        </p:tgtEl>
                                      </p:cBhvr>
                                    </p:animEffect>
                                  </p:childTnLst>
                                </p:cTn>
                              </p:par>
                              <p:par>
                                <p:cTn id="34" presetID="2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edge">
                                      <p:cBhvr>
                                        <p:cTn id="36" dur="20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0"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edge">
                                      <p:cBhvr>
                                        <p:cTn id="41" dur="2000"/>
                                        <p:tgtEl>
                                          <p:spTgt spid="13"/>
                                        </p:tgtEl>
                                      </p:cBhvr>
                                    </p:animEffect>
                                  </p:childTnLst>
                                </p:cTn>
                              </p:par>
                              <p:par>
                                <p:cTn id="42" presetID="2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edge">
                                      <p:cBhvr>
                                        <p:cTn id="44" dur="2000"/>
                                        <p:tgtEl>
                                          <p:spTgt spid="17"/>
                                        </p:tgtEl>
                                      </p:cBhvr>
                                    </p:animEffect>
                                  </p:childTnLst>
                                </p:cTn>
                              </p:par>
                              <p:par>
                                <p:cTn id="45" presetID="20"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edge">
                                      <p:cBhvr>
                                        <p:cTn id="47" dur="2000"/>
                                        <p:tgtEl>
                                          <p:spTgt spid="21"/>
                                        </p:tgtEl>
                                      </p:cBhvr>
                                    </p:animEffect>
                                  </p:childTnLst>
                                </p:cTn>
                              </p:par>
                              <p:par>
                                <p:cTn id="48" presetID="20"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edge">
                                      <p:cBhvr>
                                        <p:cTn id="50" dur="2000"/>
                                        <p:tgtEl>
                                          <p:spTgt spid="26"/>
                                        </p:tgtEl>
                                      </p:cBhvr>
                                    </p:animEffect>
                                  </p:childTnLst>
                                </p:cTn>
                              </p:par>
                              <p:par>
                                <p:cTn id="51" presetID="20"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edge">
                                      <p:cBhvr>
                                        <p:cTn id="53" dur="20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20" presetClass="entr" presetSubtype="0" fill="hold"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edge">
                                      <p:cBhvr>
                                        <p:cTn id="58" dur="2000"/>
                                        <p:tgtEl>
                                          <p:spTgt spid="41"/>
                                        </p:tgtEl>
                                      </p:cBhvr>
                                    </p:animEffect>
                                  </p:childTnLst>
                                </p:cTn>
                              </p:par>
                              <p:par>
                                <p:cTn id="59" presetID="20" presetClass="entr" presetSubtype="0"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edge">
                                      <p:cBhvr>
                                        <p:cTn id="61" dur="2000"/>
                                        <p:tgtEl>
                                          <p:spTgt spid="18"/>
                                        </p:tgtEl>
                                      </p:cBhvr>
                                    </p:animEffect>
                                  </p:childTnLst>
                                </p:cTn>
                              </p:par>
                              <p:par>
                                <p:cTn id="62" presetID="20" presetClass="entr" presetSubtype="0" fill="hold"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wedge">
                                      <p:cBhvr>
                                        <p:cTn id="64" dur="2000"/>
                                        <p:tgtEl>
                                          <p:spTgt spid="40"/>
                                        </p:tgtEl>
                                      </p:cBhvr>
                                    </p:animEffect>
                                  </p:childTnLst>
                                </p:cTn>
                              </p:par>
                              <p:par>
                                <p:cTn id="65" presetID="20"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edge">
                                      <p:cBhvr>
                                        <p:cTn id="67" dur="2000"/>
                                        <p:tgtEl>
                                          <p:spTgt spid="42"/>
                                        </p:tgtEl>
                                      </p:cBhvr>
                                    </p:animEffect>
                                  </p:childTnLst>
                                </p:cTn>
                              </p:par>
                              <p:par>
                                <p:cTn id="68" presetID="20"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edge">
                                      <p:cBhvr>
                                        <p:cTn id="70" dur="20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20" presetClass="entr" presetSubtype="0"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edge">
                                      <p:cBhvr>
                                        <p:cTn id="75" dur="2000"/>
                                        <p:tgtEl>
                                          <p:spTgt spid="14"/>
                                        </p:tgtEl>
                                      </p:cBhvr>
                                    </p:animEffect>
                                  </p:childTnLst>
                                </p:cTn>
                              </p:par>
                              <p:par>
                                <p:cTn id="76" presetID="20" presetClass="entr" presetSubtype="0" fill="hold"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edge">
                                      <p:cBhvr>
                                        <p:cTn id="78" dur="2000"/>
                                        <p:tgtEl>
                                          <p:spTgt spid="19"/>
                                        </p:tgtEl>
                                      </p:cBhvr>
                                    </p:animEffect>
                                  </p:childTnLst>
                                </p:cTn>
                              </p:par>
                              <p:par>
                                <p:cTn id="79" presetID="20" presetClass="entr" presetSubtype="0" fill="hold"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edge">
                                      <p:cBhvr>
                                        <p:cTn id="81" dur="2000"/>
                                        <p:tgtEl>
                                          <p:spTgt spid="22"/>
                                        </p:tgtEl>
                                      </p:cBhvr>
                                    </p:animEffect>
                                  </p:childTnLst>
                                </p:cTn>
                              </p:par>
                              <p:par>
                                <p:cTn id="82" presetID="20" presetClass="entr" presetSubtype="0"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edge">
                                      <p:cBhvr>
                                        <p:cTn id="84" dur="2000"/>
                                        <p:tgtEl>
                                          <p:spTgt spid="27"/>
                                        </p:tgtEl>
                                      </p:cBhvr>
                                    </p:animEffect>
                                  </p:childTnLst>
                                </p:cTn>
                              </p:par>
                              <p:par>
                                <p:cTn id="85" presetID="20" presetClass="entr" presetSubtype="0"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edge">
                                      <p:cBhvr>
                                        <p:cTn id="8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P spid="31" grpId="0"/>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1364343" y="954314"/>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15" name="Rectangle 6"/>
          <p:cNvSpPr>
            <a:spLocks noChangeArrowheads="1"/>
          </p:cNvSpPr>
          <p:nvPr/>
        </p:nvSpPr>
        <p:spPr bwMode="auto">
          <a:xfrm>
            <a:off x="1432606" y="1517877"/>
            <a:ext cx="3436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0000CC"/>
                </a:solidFill>
                <a:latin typeface="Times New Roman" panose="02020603050405020304" pitchFamily="18" charset="0"/>
              </a:rPr>
              <a:t>1. Về đêm, cảnh vật</a:t>
            </a:r>
          </a:p>
        </p:txBody>
      </p:sp>
      <p:sp>
        <p:nvSpPr>
          <p:cNvPr id="16" name="Text Box 7"/>
          <p:cNvSpPr txBox="1">
            <a:spLocks noChangeArrowheads="1"/>
          </p:cNvSpPr>
          <p:nvPr/>
        </p:nvSpPr>
        <p:spPr bwMode="auto">
          <a:xfrm>
            <a:off x="1440543" y="2416402"/>
            <a:ext cx="14001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2. Sông</a:t>
            </a:r>
          </a:p>
        </p:txBody>
      </p:sp>
      <p:sp>
        <p:nvSpPr>
          <p:cNvPr id="17" name="Rectangle 8"/>
          <p:cNvSpPr>
            <a:spLocks noChangeArrowheads="1"/>
          </p:cNvSpPr>
          <p:nvPr/>
        </p:nvSpPr>
        <p:spPr bwMode="auto">
          <a:xfrm>
            <a:off x="1440543" y="4308702"/>
            <a:ext cx="29083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rgbClr val="0000CC"/>
                </a:solidFill>
                <a:latin typeface="Times New Roman" panose="02020603050405020304" pitchFamily="18" charset="0"/>
              </a:rPr>
              <a:t>6. Trái lại, ông Sáu</a:t>
            </a:r>
          </a:p>
        </p:txBody>
      </p:sp>
      <p:sp>
        <p:nvSpPr>
          <p:cNvPr id="18" name="Text Box 9"/>
          <p:cNvSpPr txBox="1">
            <a:spLocks noChangeArrowheads="1"/>
          </p:cNvSpPr>
          <p:nvPr/>
        </p:nvSpPr>
        <p:spPr bwMode="auto">
          <a:xfrm>
            <a:off x="1440543" y="5221514"/>
            <a:ext cx="1219200" cy="519113"/>
          </a:xfrm>
          <a:prstGeom prst="rect">
            <a:avLst/>
          </a:prstGeom>
          <a:gradFill rotWithShape="1">
            <a:gsLst>
              <a:gs pos="0">
                <a:srgbClr val="CCECFF"/>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7. Ông</a:t>
            </a:r>
          </a:p>
        </p:txBody>
      </p:sp>
      <p:sp>
        <p:nvSpPr>
          <p:cNvPr id="19" name="Text Box 10"/>
          <p:cNvSpPr txBox="1">
            <a:spLocks noChangeArrowheads="1"/>
          </p:cNvSpPr>
          <p:nvPr/>
        </p:nvSpPr>
        <p:spPr bwMode="auto">
          <a:xfrm>
            <a:off x="1364343" y="3316514"/>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4. Ông Ba</a:t>
            </a:r>
          </a:p>
        </p:txBody>
      </p:sp>
      <p:sp>
        <p:nvSpPr>
          <p:cNvPr id="20" name="Line 11"/>
          <p:cNvSpPr>
            <a:spLocks noChangeShapeType="1"/>
          </p:cNvSpPr>
          <p:nvPr/>
        </p:nvSpPr>
        <p:spPr bwMode="auto">
          <a:xfrm flipH="1">
            <a:off x="4793343" y="1792514"/>
            <a:ext cx="762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2"/>
          <p:cNvSpPr>
            <a:spLocks noChangeShapeType="1"/>
          </p:cNvSpPr>
          <p:nvPr/>
        </p:nvSpPr>
        <p:spPr bwMode="auto">
          <a:xfrm flipH="1">
            <a:off x="3116943" y="3545114"/>
            <a:ext cx="762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3"/>
          <p:cNvSpPr>
            <a:spLocks noChangeShapeType="1"/>
          </p:cNvSpPr>
          <p:nvPr/>
        </p:nvSpPr>
        <p:spPr bwMode="auto">
          <a:xfrm flipH="1">
            <a:off x="2583543" y="5450114"/>
            <a:ext cx="762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4"/>
          <p:cNvSpPr>
            <a:spLocks noChangeShapeType="1"/>
          </p:cNvSpPr>
          <p:nvPr/>
        </p:nvSpPr>
        <p:spPr bwMode="auto">
          <a:xfrm>
            <a:off x="3421743" y="2021114"/>
            <a:ext cx="1219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5"/>
          <p:cNvSpPr>
            <a:spLocks noChangeShapeType="1"/>
          </p:cNvSpPr>
          <p:nvPr/>
        </p:nvSpPr>
        <p:spPr bwMode="auto">
          <a:xfrm>
            <a:off x="4945743" y="2021114"/>
            <a:ext cx="1752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16"/>
          <p:cNvSpPr>
            <a:spLocks noChangeShapeType="1"/>
          </p:cNvSpPr>
          <p:nvPr/>
        </p:nvSpPr>
        <p:spPr bwMode="auto">
          <a:xfrm>
            <a:off x="1821543" y="3849914"/>
            <a:ext cx="1143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17"/>
          <p:cNvSpPr>
            <a:spLocks noChangeShapeType="1"/>
          </p:cNvSpPr>
          <p:nvPr/>
        </p:nvSpPr>
        <p:spPr bwMode="auto">
          <a:xfrm>
            <a:off x="3269343" y="4764314"/>
            <a:ext cx="1219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18"/>
          <p:cNvSpPr>
            <a:spLocks noChangeShapeType="1"/>
          </p:cNvSpPr>
          <p:nvPr/>
        </p:nvSpPr>
        <p:spPr bwMode="auto">
          <a:xfrm>
            <a:off x="1821543" y="5831114"/>
            <a:ext cx="609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19"/>
          <p:cNvSpPr>
            <a:spLocks noChangeShapeType="1"/>
          </p:cNvSpPr>
          <p:nvPr/>
        </p:nvSpPr>
        <p:spPr bwMode="auto">
          <a:xfrm>
            <a:off x="2888343" y="2859314"/>
            <a:ext cx="6858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20"/>
          <p:cNvSpPr>
            <a:spLocks noChangeShapeType="1"/>
          </p:cNvSpPr>
          <p:nvPr/>
        </p:nvSpPr>
        <p:spPr bwMode="auto">
          <a:xfrm>
            <a:off x="3193143" y="3849914"/>
            <a:ext cx="1752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21"/>
          <p:cNvSpPr>
            <a:spLocks noChangeShapeType="1"/>
          </p:cNvSpPr>
          <p:nvPr/>
        </p:nvSpPr>
        <p:spPr bwMode="auto">
          <a:xfrm>
            <a:off x="2735943" y="5831114"/>
            <a:ext cx="5791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Text Box 22"/>
          <p:cNvSpPr txBox="1">
            <a:spLocks noChangeArrowheads="1"/>
          </p:cNvSpPr>
          <p:nvPr/>
        </p:nvSpPr>
        <p:spPr bwMode="auto">
          <a:xfrm>
            <a:off x="4793343" y="1517877"/>
            <a:ext cx="2057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chemeClr val="tx2"/>
                </a:solidFill>
                <a:latin typeface="Times New Roman" panose="02020603050405020304" pitchFamily="18" charset="0"/>
              </a:rPr>
              <a:t>thật im lìm</a:t>
            </a:r>
          </a:p>
        </p:txBody>
      </p:sp>
      <p:sp>
        <p:nvSpPr>
          <p:cNvPr id="32" name="Text Box 24"/>
          <p:cNvSpPr txBox="1">
            <a:spLocks noChangeArrowheads="1"/>
          </p:cNvSpPr>
          <p:nvPr/>
        </p:nvSpPr>
        <p:spPr bwMode="auto">
          <a:xfrm>
            <a:off x="3040743" y="3316514"/>
            <a:ext cx="274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0000"/>
                </a:solidFill>
                <a:latin typeface="Times New Roman" panose="02020603050405020304" pitchFamily="18" charset="0"/>
              </a:rPr>
              <a:t> </a:t>
            </a:r>
            <a:r>
              <a:rPr lang="en-US" altLang="en-US" sz="2800">
                <a:solidFill>
                  <a:schemeClr val="tx2"/>
                </a:solidFill>
                <a:latin typeface="Times New Roman" panose="02020603050405020304" pitchFamily="18" charset="0"/>
              </a:rPr>
              <a:t>trầm ngâm.</a:t>
            </a:r>
          </a:p>
        </p:txBody>
      </p:sp>
      <p:sp>
        <p:nvSpPr>
          <p:cNvPr id="33" name="Rectangle 25"/>
          <p:cNvSpPr>
            <a:spLocks noChangeArrowheads="1"/>
          </p:cNvSpPr>
          <p:nvPr/>
        </p:nvSpPr>
        <p:spPr bwMode="auto">
          <a:xfrm>
            <a:off x="4564743" y="4308702"/>
            <a:ext cx="16938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chemeClr val="tx2"/>
                </a:solidFill>
                <a:latin typeface="Times New Roman" panose="02020603050405020304" pitchFamily="18" charset="0"/>
              </a:rPr>
              <a:t>rất sôi nổi.</a:t>
            </a:r>
          </a:p>
        </p:txBody>
      </p:sp>
      <p:sp>
        <p:nvSpPr>
          <p:cNvPr id="34" name="Text Box 26"/>
          <p:cNvSpPr txBox="1">
            <a:spLocks noChangeArrowheads="1"/>
          </p:cNvSpPr>
          <p:nvPr/>
        </p:nvSpPr>
        <p:spPr bwMode="auto">
          <a:xfrm>
            <a:off x="2659743" y="5221514"/>
            <a:ext cx="6553200" cy="519113"/>
          </a:xfrm>
          <a:prstGeom prst="rect">
            <a:avLst/>
          </a:prstGeom>
          <a:gradFill rotWithShape="1">
            <a:gsLst>
              <a:gs pos="0">
                <a:srgbClr val="CCECFF"/>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00"/>
                </a:solidFill>
                <a:latin typeface="Times New Roman" panose="02020603050405020304" pitchFamily="18" charset="0"/>
              </a:rPr>
              <a:t>hệt như Thần Thổ Địa của vùng này.</a:t>
            </a:r>
          </a:p>
        </p:txBody>
      </p:sp>
      <p:sp>
        <p:nvSpPr>
          <p:cNvPr id="35" name="Text Box 27"/>
          <p:cNvSpPr txBox="1">
            <a:spLocks noChangeArrowheads="1"/>
          </p:cNvSpPr>
          <p:nvPr/>
        </p:nvSpPr>
        <p:spPr bwMode="auto">
          <a:xfrm>
            <a:off x="3128056" y="1984602"/>
            <a:ext cx="48958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Trạng thái của sự vật (cảnh vật)</a:t>
            </a:r>
          </a:p>
        </p:txBody>
      </p:sp>
      <p:sp>
        <p:nvSpPr>
          <p:cNvPr id="36" name="Text Box 28"/>
          <p:cNvSpPr txBox="1">
            <a:spLocks noChangeArrowheads="1"/>
          </p:cNvSpPr>
          <p:nvPr/>
        </p:nvSpPr>
        <p:spPr bwMode="auto">
          <a:xfrm>
            <a:off x="3116943" y="2935514"/>
            <a:ext cx="441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Trạng thái của sự vật (sông)</a:t>
            </a:r>
          </a:p>
        </p:txBody>
      </p:sp>
      <p:sp>
        <p:nvSpPr>
          <p:cNvPr id="37" name="Text Box 29"/>
          <p:cNvSpPr txBox="1">
            <a:spLocks noChangeArrowheads="1"/>
          </p:cNvSpPr>
          <p:nvPr/>
        </p:nvSpPr>
        <p:spPr bwMode="auto">
          <a:xfrm>
            <a:off x="3040743" y="3773714"/>
            <a:ext cx="487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Trạng thái của người</a:t>
            </a:r>
            <a:r>
              <a:rPr lang="en-US" altLang="en-US" sz="1800"/>
              <a:t> </a:t>
            </a:r>
            <a:r>
              <a:rPr lang="en-US" altLang="en-US" sz="2800">
                <a:latin typeface="Times New Roman" panose="02020603050405020304" pitchFamily="18" charset="0"/>
              </a:rPr>
              <a:t>(ông Ba)</a:t>
            </a:r>
          </a:p>
        </p:txBody>
      </p:sp>
      <p:sp>
        <p:nvSpPr>
          <p:cNvPr id="38" name="Text Box 30"/>
          <p:cNvSpPr txBox="1">
            <a:spLocks noChangeArrowheads="1"/>
          </p:cNvSpPr>
          <p:nvPr/>
        </p:nvSpPr>
        <p:spPr bwMode="auto">
          <a:xfrm>
            <a:off x="3040743" y="4759552"/>
            <a:ext cx="4876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Trạng thái của người</a:t>
            </a:r>
            <a:r>
              <a:rPr lang="en-US" altLang="en-US" sz="1800"/>
              <a:t> </a:t>
            </a:r>
            <a:r>
              <a:rPr lang="en-US" altLang="en-US" sz="2800">
                <a:latin typeface="Times New Roman" panose="02020603050405020304" pitchFamily="18" charset="0"/>
              </a:rPr>
              <a:t>(ông Sáu)</a:t>
            </a:r>
          </a:p>
        </p:txBody>
      </p:sp>
      <p:sp>
        <p:nvSpPr>
          <p:cNvPr id="39" name="Text Box 31"/>
          <p:cNvSpPr txBox="1">
            <a:spLocks noChangeArrowheads="1"/>
          </p:cNvSpPr>
          <p:nvPr/>
        </p:nvSpPr>
        <p:spPr bwMode="auto">
          <a:xfrm>
            <a:off x="3056618" y="5800952"/>
            <a:ext cx="4876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Đặc điểm của người (ông Sáu)</a:t>
            </a:r>
          </a:p>
        </p:txBody>
      </p:sp>
      <p:sp>
        <p:nvSpPr>
          <p:cNvPr id="40" name="Line 32"/>
          <p:cNvSpPr>
            <a:spLocks noChangeShapeType="1"/>
          </p:cNvSpPr>
          <p:nvPr/>
        </p:nvSpPr>
        <p:spPr bwMode="auto">
          <a:xfrm flipH="1">
            <a:off x="2735943" y="2554514"/>
            <a:ext cx="762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33"/>
          <p:cNvSpPr>
            <a:spLocks noChangeShapeType="1"/>
          </p:cNvSpPr>
          <p:nvPr/>
        </p:nvSpPr>
        <p:spPr bwMode="auto">
          <a:xfrm>
            <a:off x="1821543" y="2859314"/>
            <a:ext cx="838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34"/>
          <p:cNvSpPr>
            <a:spLocks noChangeShapeType="1"/>
          </p:cNvSpPr>
          <p:nvPr/>
        </p:nvSpPr>
        <p:spPr bwMode="auto">
          <a:xfrm>
            <a:off x="4640943" y="4764314"/>
            <a:ext cx="1600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35"/>
          <p:cNvSpPr>
            <a:spLocks noChangeShapeType="1"/>
          </p:cNvSpPr>
          <p:nvPr/>
        </p:nvSpPr>
        <p:spPr bwMode="auto">
          <a:xfrm flipH="1">
            <a:off x="4564743" y="4459514"/>
            <a:ext cx="762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AutoShape 36"/>
          <p:cNvSpPr>
            <a:spLocks noChangeArrowheads="1"/>
          </p:cNvSpPr>
          <p:nvPr/>
        </p:nvSpPr>
        <p:spPr bwMode="auto">
          <a:xfrm>
            <a:off x="1364343" y="878114"/>
            <a:ext cx="762000" cy="228600"/>
          </a:xfrm>
          <a:prstGeom prst="rightArrow">
            <a:avLst>
              <a:gd name="adj1" fmla="val 50000"/>
              <a:gd name="adj2" fmla="val 83333"/>
            </a:avLst>
          </a:prstGeom>
          <a:solidFill>
            <a:schemeClr val="accent1"/>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 name="Text Box 37"/>
          <p:cNvSpPr txBox="1">
            <a:spLocks noChangeArrowheads="1"/>
          </p:cNvSpPr>
          <p:nvPr/>
        </p:nvSpPr>
        <p:spPr bwMode="auto">
          <a:xfrm>
            <a:off x="4793343" y="1517877"/>
            <a:ext cx="2743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rPr>
              <a:t>thật im lìm</a:t>
            </a:r>
          </a:p>
        </p:txBody>
      </p:sp>
      <p:sp>
        <p:nvSpPr>
          <p:cNvPr id="46" name="Text Box 38"/>
          <p:cNvSpPr txBox="1">
            <a:spLocks noChangeArrowheads="1"/>
          </p:cNvSpPr>
          <p:nvPr/>
        </p:nvSpPr>
        <p:spPr bwMode="auto">
          <a:xfrm>
            <a:off x="2840718" y="2416402"/>
            <a:ext cx="7543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thôi vỗ sóng dồn dập vô bờ như hồi chiều.</a:t>
            </a:r>
          </a:p>
        </p:txBody>
      </p:sp>
      <p:sp>
        <p:nvSpPr>
          <p:cNvPr id="47" name="Text Box 39"/>
          <p:cNvSpPr txBox="1">
            <a:spLocks noChangeArrowheads="1"/>
          </p:cNvSpPr>
          <p:nvPr/>
        </p:nvSpPr>
        <p:spPr bwMode="auto">
          <a:xfrm>
            <a:off x="3040743" y="3316514"/>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0000"/>
                </a:solidFill>
                <a:latin typeface="Times New Roman" panose="02020603050405020304" pitchFamily="18" charset="0"/>
              </a:rPr>
              <a:t> trầm ngâm.</a:t>
            </a:r>
          </a:p>
        </p:txBody>
      </p:sp>
      <p:sp>
        <p:nvSpPr>
          <p:cNvPr id="48" name="Rectangle 40"/>
          <p:cNvSpPr>
            <a:spLocks noChangeArrowheads="1"/>
          </p:cNvSpPr>
          <p:nvPr/>
        </p:nvSpPr>
        <p:spPr bwMode="auto">
          <a:xfrm>
            <a:off x="4564743" y="4308702"/>
            <a:ext cx="16938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rgbClr val="FF0000"/>
                </a:solidFill>
                <a:latin typeface="Times New Roman" panose="02020603050405020304" pitchFamily="18" charset="0"/>
              </a:rPr>
              <a:t>rất sôi nổi</a:t>
            </a:r>
            <a:r>
              <a:rPr lang="en-US" altLang="en-US" sz="2800">
                <a:latin typeface="Times New Roman" panose="02020603050405020304" pitchFamily="18" charset="0"/>
              </a:rPr>
              <a:t>.</a:t>
            </a:r>
          </a:p>
        </p:txBody>
      </p:sp>
      <p:sp>
        <p:nvSpPr>
          <p:cNvPr id="49" name="Text Box 41"/>
          <p:cNvSpPr txBox="1">
            <a:spLocks noChangeArrowheads="1"/>
          </p:cNvSpPr>
          <p:nvPr/>
        </p:nvSpPr>
        <p:spPr bwMode="auto">
          <a:xfrm>
            <a:off x="2659743" y="5221514"/>
            <a:ext cx="655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0000"/>
                </a:solidFill>
                <a:latin typeface="Times New Roman" panose="02020603050405020304" pitchFamily="18" charset="0"/>
              </a:rPr>
              <a:t>hệt như Thần Thổ Địa của vùng này.</a:t>
            </a:r>
          </a:p>
        </p:txBody>
      </p:sp>
      <p:sp>
        <p:nvSpPr>
          <p:cNvPr id="50" name="Text Box 42"/>
          <p:cNvSpPr txBox="1">
            <a:spLocks noChangeArrowheads="1"/>
          </p:cNvSpPr>
          <p:nvPr/>
        </p:nvSpPr>
        <p:spPr bwMode="auto">
          <a:xfrm>
            <a:off x="2335893" y="632052"/>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sym typeface="Wingdings" panose="05000000000000000000" pitchFamily="2" charset="2"/>
              </a:rPr>
              <a:t>Vị ngữ trong các câu trên biểu thị nội dung gì? </a:t>
            </a:r>
            <a:endParaRPr lang="en-US" altLang="en-US" sz="2400" b="1">
              <a:solidFill>
                <a:srgbClr val="FF0000"/>
              </a:solidFill>
              <a:latin typeface="Times New Roman" panose="02020603050405020304" pitchFamily="18" charset="0"/>
            </a:endParaRPr>
          </a:p>
        </p:txBody>
      </p:sp>
      <p:sp>
        <p:nvSpPr>
          <p:cNvPr id="51" name="Text Box 43"/>
          <p:cNvSpPr txBox="1">
            <a:spLocks noChangeArrowheads="1"/>
          </p:cNvSpPr>
          <p:nvPr/>
        </p:nvSpPr>
        <p:spPr bwMode="auto">
          <a:xfrm>
            <a:off x="2696256" y="1109889"/>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sym typeface="Wingdings" panose="05000000000000000000" pitchFamily="2" charset="2"/>
              </a:rPr>
              <a:t>Chúng do những từ ngữ như thế nào tạo thành?</a:t>
            </a:r>
            <a:endParaRPr lang="en-US" altLang="en-US" sz="2400">
              <a:solidFill>
                <a:srgbClr val="FF0000"/>
              </a:solidFill>
              <a:latin typeface="Times New Roman" panose="02020603050405020304" pitchFamily="18" charset="0"/>
            </a:endParaRPr>
          </a:p>
        </p:txBody>
      </p:sp>
      <p:sp>
        <p:nvSpPr>
          <p:cNvPr id="52" name="Text Box 44"/>
          <p:cNvSpPr txBox="1">
            <a:spLocks noChangeArrowheads="1"/>
          </p:cNvSpPr>
          <p:nvPr/>
        </p:nvSpPr>
        <p:spPr bwMode="auto">
          <a:xfrm>
            <a:off x="7003143" y="1792514"/>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53" name="Text Box 45"/>
          <p:cNvSpPr txBox="1">
            <a:spLocks noChangeArrowheads="1"/>
          </p:cNvSpPr>
          <p:nvPr/>
        </p:nvSpPr>
        <p:spPr bwMode="auto">
          <a:xfrm>
            <a:off x="7841343" y="2935514"/>
            <a:ext cx="3352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CC"/>
                </a:solidFill>
                <a:latin typeface="Times New Roman" panose="02020603050405020304" pitchFamily="18" charset="0"/>
              </a:rPr>
              <a:t>Cụm Đ</a:t>
            </a:r>
            <a:r>
              <a:rPr lang="en-US" altLang="en-US" b="1">
                <a:solidFill>
                  <a:srgbClr val="0000CC"/>
                </a:solidFill>
                <a:latin typeface="Times New Roman" panose="02020603050405020304" pitchFamily="18" charset="0"/>
              </a:rPr>
              <a:t>ộng</a:t>
            </a:r>
            <a:r>
              <a:rPr lang="en-US" altLang="en-US" sz="1800" b="1">
                <a:solidFill>
                  <a:srgbClr val="0000CC"/>
                </a:solidFill>
              </a:rPr>
              <a:t> </a:t>
            </a:r>
            <a:r>
              <a:rPr lang="en-US" altLang="en-US" sz="2800" b="1">
                <a:solidFill>
                  <a:srgbClr val="0000CC"/>
                </a:solidFill>
                <a:latin typeface="Times New Roman" panose="02020603050405020304" pitchFamily="18" charset="0"/>
              </a:rPr>
              <a:t>từ</a:t>
            </a:r>
          </a:p>
        </p:txBody>
      </p:sp>
      <p:sp>
        <p:nvSpPr>
          <p:cNvPr id="54" name="Text Box 46"/>
          <p:cNvSpPr txBox="1">
            <a:spLocks noChangeArrowheads="1"/>
          </p:cNvSpPr>
          <p:nvPr/>
        </p:nvSpPr>
        <p:spPr bwMode="auto">
          <a:xfrm>
            <a:off x="7993743" y="3773714"/>
            <a:ext cx="1752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00CC"/>
                </a:solidFill>
                <a:latin typeface="Times New Roman" panose="02020603050405020304" pitchFamily="18" charset="0"/>
              </a:rPr>
              <a:t>Động từ</a:t>
            </a:r>
          </a:p>
        </p:txBody>
      </p:sp>
      <p:sp>
        <p:nvSpPr>
          <p:cNvPr id="55" name="Text Box 47"/>
          <p:cNvSpPr txBox="1">
            <a:spLocks noChangeArrowheads="1"/>
          </p:cNvSpPr>
          <p:nvPr/>
        </p:nvSpPr>
        <p:spPr bwMode="auto">
          <a:xfrm>
            <a:off x="7917543" y="4688114"/>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CC"/>
                </a:solidFill>
                <a:latin typeface="Times New Roman" panose="02020603050405020304" pitchFamily="18" charset="0"/>
              </a:rPr>
              <a:t>CụmTính từ</a:t>
            </a:r>
          </a:p>
        </p:txBody>
      </p:sp>
      <p:sp>
        <p:nvSpPr>
          <p:cNvPr id="56" name="Text Box 48"/>
          <p:cNvSpPr txBox="1">
            <a:spLocks noChangeArrowheads="1"/>
          </p:cNvSpPr>
          <p:nvPr/>
        </p:nvSpPr>
        <p:spPr bwMode="auto">
          <a:xfrm>
            <a:off x="7881031" y="1984602"/>
            <a:ext cx="2209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CC"/>
                </a:solidFill>
                <a:latin typeface="Times New Roman" panose="02020603050405020304" pitchFamily="18" charset="0"/>
              </a:rPr>
              <a:t>CụmTính từ</a:t>
            </a:r>
          </a:p>
        </p:txBody>
      </p:sp>
      <p:sp>
        <p:nvSpPr>
          <p:cNvPr id="57" name="Text Box 49"/>
          <p:cNvSpPr txBox="1">
            <a:spLocks noChangeArrowheads="1"/>
          </p:cNvSpPr>
          <p:nvPr/>
        </p:nvSpPr>
        <p:spPr bwMode="auto">
          <a:xfrm>
            <a:off x="7917543" y="5743802"/>
            <a:ext cx="2209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CC"/>
                </a:solidFill>
                <a:latin typeface="Times New Roman" panose="02020603050405020304" pitchFamily="18" charset="0"/>
              </a:rPr>
              <a:t>CụmTính từ</a:t>
            </a:r>
          </a:p>
        </p:txBody>
      </p:sp>
      <p:sp>
        <p:nvSpPr>
          <p:cNvPr id="58" name="Text Box 57"/>
          <p:cNvSpPr txBox="1">
            <a:spLocks noChangeArrowheads="1"/>
          </p:cNvSpPr>
          <p:nvPr/>
        </p:nvSpPr>
        <p:spPr bwMode="auto">
          <a:xfrm>
            <a:off x="2856593" y="2430689"/>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0000"/>
                </a:solidFill>
                <a:latin typeface="Times New Roman" panose="02020603050405020304" pitchFamily="18" charset="0"/>
              </a:rPr>
              <a:t>thôi vỗ sóng dồn dập vô bờ như hồi chiều.</a:t>
            </a:r>
          </a:p>
        </p:txBody>
      </p:sp>
    </p:spTree>
    <p:extLst>
      <p:ext uri="{BB962C8B-B14F-4D97-AF65-F5344CB8AC3E}">
        <p14:creationId xmlns:p14="http://schemas.microsoft.com/office/powerpoint/2010/main" val="18116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diamond(in)">
                                      <p:cBhvr>
                                        <p:cTn id="7" dur="2000"/>
                                        <p:tgtEl>
                                          <p:spTgt spid="50"/>
                                        </p:tgtEl>
                                      </p:cBhvr>
                                    </p:animEffect>
                                  </p:childTnLst>
                                </p:cTn>
                              </p:par>
                            </p:childTnLst>
                          </p:cTn>
                        </p:par>
                        <p:par>
                          <p:cTn id="8" fill="hold">
                            <p:stCondLst>
                              <p:cond delay="2000"/>
                            </p:stCondLst>
                            <p:childTnLst>
                              <p:par>
                                <p:cTn id="9" presetID="16" presetClass="entr" presetSubtype="2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barn(inHorizontal)">
                                      <p:cBhvr>
                                        <p:cTn id="11" dur="500"/>
                                        <p:tgtEl>
                                          <p:spTgt spid="51"/>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diamond(in)">
                                      <p:cBhvr>
                                        <p:cTn id="16" dur="2000"/>
                                        <p:tgtEl>
                                          <p:spTgt spid="45"/>
                                        </p:tgtEl>
                                      </p:cBhvr>
                                    </p:animEffect>
                                  </p:childTnLst>
                                </p:cTn>
                              </p:par>
                            </p:childTnLst>
                          </p:cTn>
                        </p:par>
                        <p:par>
                          <p:cTn id="17" fill="hold">
                            <p:stCondLst>
                              <p:cond delay="2000"/>
                            </p:stCondLst>
                            <p:childTnLst>
                              <p:par>
                                <p:cTn id="18" presetID="47"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1000"/>
                                        <p:tgtEl>
                                          <p:spTgt spid="35"/>
                                        </p:tgtEl>
                                      </p:cBhvr>
                                    </p:animEffect>
                                    <p:anim calcmode="lin" valueType="num">
                                      <p:cBhvr>
                                        <p:cTn id="21" dur="1000" fill="hold"/>
                                        <p:tgtEl>
                                          <p:spTgt spid="35"/>
                                        </p:tgtEl>
                                        <p:attrNameLst>
                                          <p:attrName>ppt_x</p:attrName>
                                        </p:attrNameLst>
                                      </p:cBhvr>
                                      <p:tavLst>
                                        <p:tav tm="0">
                                          <p:val>
                                            <p:strVal val="#ppt_x"/>
                                          </p:val>
                                        </p:tav>
                                        <p:tav tm="100000">
                                          <p:val>
                                            <p:strVal val="#ppt_x"/>
                                          </p:val>
                                        </p:tav>
                                      </p:tavLst>
                                    </p:anim>
                                    <p:anim calcmode="lin" valueType="num">
                                      <p:cBhvr>
                                        <p:cTn id="22" dur="1000" fill="hold"/>
                                        <p:tgtEl>
                                          <p:spTgt spid="3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29" presetClass="entr" presetSubtype="0"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1000" fill="hold"/>
                                        <p:tgtEl>
                                          <p:spTgt spid="56"/>
                                        </p:tgtEl>
                                        <p:attrNameLst>
                                          <p:attrName>ppt_x</p:attrName>
                                        </p:attrNameLst>
                                      </p:cBhvr>
                                      <p:tavLst>
                                        <p:tav tm="0">
                                          <p:val>
                                            <p:strVal val="#ppt_x-.2"/>
                                          </p:val>
                                        </p:tav>
                                        <p:tav tm="100000">
                                          <p:val>
                                            <p:strVal val="#ppt_x"/>
                                          </p:val>
                                        </p:tav>
                                      </p:tavLst>
                                    </p:anim>
                                    <p:anim calcmode="lin" valueType="num">
                                      <p:cBhvr>
                                        <p:cTn id="27" dur="1000" fill="hold"/>
                                        <p:tgtEl>
                                          <p:spTgt spid="56"/>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6"/>
                                        </p:tgtEl>
                                      </p:cBhvr>
                                    </p:animEffect>
                                  </p:childTnLst>
                                </p:cTn>
                              </p:par>
                            </p:childTnLst>
                          </p:cTn>
                        </p:par>
                        <p:par>
                          <p:cTn id="29" fill="hold">
                            <p:stCondLst>
                              <p:cond delay="4000"/>
                            </p:stCondLst>
                            <p:childTnLst>
                              <p:par>
                                <p:cTn id="30" presetID="47"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9" presetClass="entr" presetSubtype="0"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 calcmode="lin" valueType="num">
                                      <p:cBhvr>
                                        <p:cTn id="38" dur="1000" fill="hold"/>
                                        <p:tgtEl>
                                          <p:spTgt spid="53"/>
                                        </p:tgtEl>
                                        <p:attrNameLst>
                                          <p:attrName>ppt_x</p:attrName>
                                        </p:attrNameLst>
                                      </p:cBhvr>
                                      <p:tavLst>
                                        <p:tav tm="0">
                                          <p:val>
                                            <p:strVal val="#ppt_x-.2"/>
                                          </p:val>
                                        </p:tav>
                                        <p:tav tm="100000">
                                          <p:val>
                                            <p:strVal val="#ppt_x"/>
                                          </p:val>
                                        </p:tav>
                                      </p:tavLst>
                                    </p:anim>
                                    <p:anim calcmode="lin" valueType="num">
                                      <p:cBhvr>
                                        <p:cTn id="39" dur="1000" fill="hold"/>
                                        <p:tgtEl>
                                          <p:spTgt spid="53"/>
                                        </p:tgtEl>
                                        <p:attrNameLst>
                                          <p:attrName>ppt_y</p:attrName>
                                        </p:attrNameLst>
                                      </p:cBhvr>
                                      <p:tavLst>
                                        <p:tav tm="0">
                                          <p:val>
                                            <p:strVal val="#ppt_y"/>
                                          </p:val>
                                        </p:tav>
                                        <p:tav tm="100000">
                                          <p:val>
                                            <p:strVal val="#ppt_y"/>
                                          </p:val>
                                        </p:tav>
                                      </p:tavLst>
                                    </p:anim>
                                    <p:animEffect transition="in" filter="wipe(right)" prLst="gradientSize: 0.1">
                                      <p:cBhvr>
                                        <p:cTn id="40" dur="1000"/>
                                        <p:tgtEl>
                                          <p:spTgt spid="53"/>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diamond(in)">
                                      <p:cBhvr>
                                        <p:cTn id="45" dur="2000"/>
                                        <p:tgtEl>
                                          <p:spTgt spid="47"/>
                                        </p:tgtEl>
                                      </p:cBhvr>
                                    </p:animEffect>
                                  </p:childTnLst>
                                </p:cTn>
                              </p:par>
                            </p:childTnLst>
                          </p:cTn>
                        </p:par>
                        <p:par>
                          <p:cTn id="46" fill="hold">
                            <p:stCondLst>
                              <p:cond delay="2000"/>
                            </p:stCondLst>
                            <p:childTnLst>
                              <p:par>
                                <p:cTn id="47" presetID="47"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3000"/>
                            </p:stCondLst>
                            <p:childTnLst>
                              <p:par>
                                <p:cTn id="53" presetID="29" presetClass="entr" presetSubtype="0"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p:cTn id="55" dur="1000" fill="hold"/>
                                        <p:tgtEl>
                                          <p:spTgt spid="54"/>
                                        </p:tgtEl>
                                        <p:attrNameLst>
                                          <p:attrName>ppt_x</p:attrName>
                                        </p:attrNameLst>
                                      </p:cBhvr>
                                      <p:tavLst>
                                        <p:tav tm="0">
                                          <p:val>
                                            <p:strVal val="#ppt_x-.2"/>
                                          </p:val>
                                        </p:tav>
                                        <p:tav tm="100000">
                                          <p:val>
                                            <p:strVal val="#ppt_x"/>
                                          </p:val>
                                        </p:tav>
                                      </p:tavLst>
                                    </p:anim>
                                    <p:anim calcmode="lin" valueType="num">
                                      <p:cBhvr>
                                        <p:cTn id="56" dur="1000" fill="hold"/>
                                        <p:tgtEl>
                                          <p:spTgt spid="54"/>
                                        </p:tgtEl>
                                        <p:attrNameLst>
                                          <p:attrName>ppt_y</p:attrName>
                                        </p:attrNameLst>
                                      </p:cBhvr>
                                      <p:tavLst>
                                        <p:tav tm="0">
                                          <p:val>
                                            <p:strVal val="#ppt_y"/>
                                          </p:val>
                                        </p:tav>
                                        <p:tav tm="100000">
                                          <p:val>
                                            <p:strVal val="#ppt_y"/>
                                          </p:val>
                                        </p:tav>
                                      </p:tavLst>
                                    </p:anim>
                                    <p:animEffect transition="in" filter="wipe(right)" prLst="gradientSize: 0.1">
                                      <p:cBhvr>
                                        <p:cTn id="57" dur="1000"/>
                                        <p:tgtEl>
                                          <p:spTgt spid="54"/>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diamond(in)">
                                      <p:cBhvr>
                                        <p:cTn id="62" dur="2000"/>
                                        <p:tgtEl>
                                          <p:spTgt spid="48"/>
                                        </p:tgtEl>
                                      </p:cBhvr>
                                    </p:animEffect>
                                  </p:childTnLst>
                                </p:cTn>
                              </p:par>
                            </p:childTnLst>
                          </p:cTn>
                        </p:par>
                        <p:par>
                          <p:cTn id="63" fill="hold">
                            <p:stCondLst>
                              <p:cond delay="2000"/>
                            </p:stCondLst>
                            <p:childTnLst>
                              <p:par>
                                <p:cTn id="64" presetID="29" presetClass="entr" presetSubtype="0" fill="hold" grpId="0" nodeType="afterEffect">
                                  <p:stCondLst>
                                    <p:cond delay="0"/>
                                  </p:stCondLst>
                                  <p:childTnLst>
                                    <p:set>
                                      <p:cBhvr>
                                        <p:cTn id="65" dur="1" fill="hold">
                                          <p:stCondLst>
                                            <p:cond delay="0"/>
                                          </p:stCondLst>
                                        </p:cTn>
                                        <p:tgtEl>
                                          <p:spTgt spid="55"/>
                                        </p:tgtEl>
                                        <p:attrNameLst>
                                          <p:attrName>style.visibility</p:attrName>
                                        </p:attrNameLst>
                                      </p:cBhvr>
                                      <p:to>
                                        <p:strVal val="visible"/>
                                      </p:to>
                                    </p:set>
                                    <p:anim calcmode="lin" valueType="num">
                                      <p:cBhvr>
                                        <p:cTn id="66" dur="1000" fill="hold"/>
                                        <p:tgtEl>
                                          <p:spTgt spid="55"/>
                                        </p:tgtEl>
                                        <p:attrNameLst>
                                          <p:attrName>ppt_x</p:attrName>
                                        </p:attrNameLst>
                                      </p:cBhvr>
                                      <p:tavLst>
                                        <p:tav tm="0">
                                          <p:val>
                                            <p:strVal val="#ppt_x-.2"/>
                                          </p:val>
                                        </p:tav>
                                        <p:tav tm="100000">
                                          <p:val>
                                            <p:strVal val="#ppt_x"/>
                                          </p:val>
                                        </p:tav>
                                      </p:tavLst>
                                    </p:anim>
                                    <p:anim calcmode="lin" valueType="num">
                                      <p:cBhvr>
                                        <p:cTn id="67" dur="1000" fill="hold"/>
                                        <p:tgtEl>
                                          <p:spTgt spid="55"/>
                                        </p:tgtEl>
                                        <p:attrNameLst>
                                          <p:attrName>ppt_y</p:attrName>
                                        </p:attrNameLst>
                                      </p:cBhvr>
                                      <p:tavLst>
                                        <p:tav tm="0">
                                          <p:val>
                                            <p:strVal val="#ppt_y"/>
                                          </p:val>
                                        </p:tav>
                                        <p:tav tm="100000">
                                          <p:val>
                                            <p:strVal val="#ppt_y"/>
                                          </p:val>
                                        </p:tav>
                                      </p:tavLst>
                                    </p:anim>
                                    <p:animEffect transition="in" filter="wipe(right)" prLst="gradientSize: 0.1">
                                      <p:cBhvr>
                                        <p:cTn id="68" dur="1000"/>
                                        <p:tgtEl>
                                          <p:spTgt spid="55"/>
                                        </p:tgtEl>
                                      </p:cBhvr>
                                    </p:animEffect>
                                  </p:childTnLst>
                                </p:cTn>
                              </p:par>
                            </p:childTnLst>
                          </p:cTn>
                        </p:par>
                        <p:par>
                          <p:cTn id="69" fill="hold">
                            <p:stCondLst>
                              <p:cond delay="3000"/>
                            </p:stCondLst>
                            <p:childTnLst>
                              <p:par>
                                <p:cTn id="70" presetID="8" presetClass="entr" presetSubtype="16"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diamond(in)">
                                      <p:cBhvr>
                                        <p:cTn id="72" dur="200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8" presetClass="entr" presetSubtype="16" fill="hold" grpId="0"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diamond(in)">
                                      <p:cBhvr>
                                        <p:cTn id="77" dur="2000"/>
                                        <p:tgtEl>
                                          <p:spTgt spid="49"/>
                                        </p:tgtEl>
                                      </p:cBhvr>
                                    </p:animEffect>
                                  </p:childTnLst>
                                </p:cTn>
                              </p:par>
                            </p:childTnLst>
                          </p:cTn>
                        </p:par>
                        <p:par>
                          <p:cTn id="78" fill="hold">
                            <p:stCondLst>
                              <p:cond delay="2000"/>
                            </p:stCondLst>
                            <p:childTnLst>
                              <p:par>
                                <p:cTn id="79" presetID="47" presetClass="entr" presetSubtype="0"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childTnLst>
                          </p:cTn>
                        </p:par>
                        <p:par>
                          <p:cTn id="84" fill="hold">
                            <p:stCondLst>
                              <p:cond delay="3000"/>
                            </p:stCondLst>
                            <p:childTnLst>
                              <p:par>
                                <p:cTn id="85" presetID="29" presetClass="entr" presetSubtype="0"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1000" fill="hold"/>
                                        <p:tgtEl>
                                          <p:spTgt spid="57"/>
                                        </p:tgtEl>
                                        <p:attrNameLst>
                                          <p:attrName>ppt_x</p:attrName>
                                        </p:attrNameLst>
                                      </p:cBhvr>
                                      <p:tavLst>
                                        <p:tav tm="0">
                                          <p:val>
                                            <p:strVal val="#ppt_x-.2"/>
                                          </p:val>
                                        </p:tav>
                                        <p:tav tm="100000">
                                          <p:val>
                                            <p:strVal val="#ppt_x"/>
                                          </p:val>
                                        </p:tav>
                                      </p:tavLst>
                                    </p:anim>
                                    <p:anim calcmode="lin" valueType="num">
                                      <p:cBhvr>
                                        <p:cTn id="88" dur="1000" fill="hold"/>
                                        <p:tgtEl>
                                          <p:spTgt spid="57"/>
                                        </p:tgtEl>
                                        <p:attrNameLst>
                                          <p:attrName>ppt_y</p:attrName>
                                        </p:attrNameLst>
                                      </p:cBhvr>
                                      <p:tavLst>
                                        <p:tav tm="0">
                                          <p:val>
                                            <p:strVal val="#ppt_y"/>
                                          </p:val>
                                        </p:tav>
                                        <p:tav tm="100000">
                                          <p:val>
                                            <p:strVal val="#ppt_y"/>
                                          </p:val>
                                        </p:tav>
                                      </p:tavLst>
                                    </p:anim>
                                    <p:animEffect transition="in" filter="wipe(right)" prLst="gradientSize: 0.1">
                                      <p:cBhvr>
                                        <p:cTn id="89" dur="1000"/>
                                        <p:tgtEl>
                                          <p:spTgt spid="57"/>
                                        </p:tgtEl>
                                      </p:cBhvr>
                                    </p:animEffect>
                                  </p:childTnLst>
                                </p:cTn>
                              </p:par>
                            </p:childTnLst>
                          </p:cTn>
                        </p:par>
                      </p:childTnLst>
                    </p:cTn>
                  </p:par>
                  <p:par>
                    <p:cTn id="90" fill="hold">
                      <p:stCondLst>
                        <p:cond delay="indefinite"/>
                      </p:stCondLst>
                      <p:childTnLst>
                        <p:par>
                          <p:cTn id="91" fill="hold">
                            <p:stCondLst>
                              <p:cond delay="0"/>
                            </p:stCondLst>
                            <p:childTnLst>
                              <p:par>
                                <p:cTn id="92" presetID="8" presetClass="entr" presetSubtype="16" fill="hold" grpId="0" nodeType="click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diamond(in)">
                                      <p:cBhvr>
                                        <p:cTn id="94" dur="2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5" grpId="0"/>
      <p:bldP spid="47" grpId="0"/>
      <p:bldP spid="48" grpId="0"/>
      <p:bldP spid="49" grpId="0"/>
      <p:bldP spid="50" grpId="0"/>
      <p:bldP spid="51" grpId="0"/>
      <p:bldP spid="53" grpId="0"/>
      <p:bldP spid="54" grpId="0"/>
      <p:bldP spid="55" grpId="0"/>
      <p:bldP spid="56" grpId="0"/>
      <p:bldP spid="57" grpId="0"/>
      <p:bldP spid="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56934"/>
                <a:ext cx="1025979" cy="87149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Ghi nhớ</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15988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617660" y="2155373"/>
            <a:ext cx="9297083" cy="2031325"/>
          </a:xfrm>
          <a:prstGeom prst="rect">
            <a:avLst/>
          </a:prstGeom>
          <a:solidFill>
            <a:schemeClr val="accent1">
              <a:lumMod val="40000"/>
              <a:lumOff val="60000"/>
            </a:schemeClr>
          </a:solidFill>
          <a:ln w="28575">
            <a:noFill/>
            <a:miter lim="800000"/>
            <a:headEnd/>
            <a:tailEnd/>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0" indent="0" algn="just">
              <a:spcBef>
                <a:spcPct val="50000"/>
              </a:spcBef>
            </a:pPr>
            <a:r>
              <a:rPr lang="vi-VN" sz="2800">
                <a:latin typeface="Times New Roman" pitchFamily="18" charset="0"/>
              </a:rPr>
              <a:t>1. Vị ngữ trong câu kể </a:t>
            </a:r>
            <a:r>
              <a:rPr lang="vi-VN" sz="2800" i="1">
                <a:latin typeface="Times New Roman" pitchFamily="18" charset="0"/>
              </a:rPr>
              <a:t>Ai thế nào? </a:t>
            </a:r>
            <a:r>
              <a:rPr lang="vi-VN" sz="2800">
                <a:latin typeface="Times New Roman" pitchFamily="18" charset="0"/>
              </a:rPr>
              <a:t>chỉ đặc điểm, tính chất hoặc trạng thái của sự vật được nói đến ở chủ ngữ.</a:t>
            </a:r>
            <a:endParaRPr lang="en-US" sz="2800">
              <a:latin typeface="Times New Roman" pitchFamily="18" charset="0"/>
            </a:endParaRPr>
          </a:p>
          <a:p>
            <a:pPr marL="0" indent="0" algn="just">
              <a:spcBef>
                <a:spcPct val="50000"/>
              </a:spcBef>
            </a:pPr>
            <a:r>
              <a:rPr lang="vi-VN" sz="2800">
                <a:latin typeface="Times New Roman" pitchFamily="18" charset="0"/>
              </a:rPr>
              <a:t>2. Vị ngữ thường do tính từ, động từ (hoặc cụm tính từ, cụm động từ tạo thành.)</a:t>
            </a:r>
          </a:p>
        </p:txBody>
      </p:sp>
      <p:sp>
        <p:nvSpPr>
          <p:cNvPr id="4" name="TextBox 4"/>
          <p:cNvSpPr txBox="1">
            <a:spLocks noChangeArrowheads="1"/>
          </p:cNvSpPr>
          <p:nvPr/>
        </p:nvSpPr>
        <p:spPr bwMode="auto">
          <a:xfrm>
            <a:off x="1182232" y="934035"/>
            <a:ext cx="2971800" cy="584775"/>
          </a:xfrm>
          <a:prstGeom prst="rect">
            <a:avLst/>
          </a:prstGeom>
          <a:noFill/>
          <a:ln w="9525">
            <a:noFill/>
            <a:miter lim="800000"/>
            <a:headEnd/>
            <a:tailEnd/>
          </a:ln>
        </p:spPr>
        <p:txBody>
          <a:bodyPr wrap="square">
            <a:spAutoFit/>
          </a:bodyPr>
          <a:lstStyle/>
          <a:p>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352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802493" y="708932"/>
            <a:ext cx="449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b="1">
                <a:latin typeface="Times New Roman" panose="02020603050405020304" pitchFamily="18" charset="0"/>
              </a:rPr>
              <a:t>1. Đọc và trả lời câu hỏi:</a:t>
            </a:r>
          </a:p>
        </p:txBody>
      </p:sp>
      <p:sp>
        <p:nvSpPr>
          <p:cNvPr id="5" name="Text Box 6"/>
          <p:cNvSpPr txBox="1">
            <a:spLocks noChangeArrowheads="1"/>
          </p:cNvSpPr>
          <p:nvPr/>
        </p:nvSpPr>
        <p:spPr bwMode="auto">
          <a:xfrm>
            <a:off x="1411742" y="1178783"/>
            <a:ext cx="9314996" cy="26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ct val="50000"/>
              </a:spcBef>
              <a:buFontTx/>
              <a:buNone/>
            </a:pPr>
            <a:r>
              <a:rPr lang="en-US" altLang="en-US" sz="2800">
                <a:solidFill>
                  <a:srgbClr val="0000CC"/>
                </a:solidFill>
                <a:latin typeface="Times New Roman" panose="02020603050405020304" pitchFamily="18" charset="0"/>
              </a:rPr>
              <a:t>    Cánh đại bàng rất khỏe. Mỏ đại bàng dài và rất cứng. Đôi chân của nó giống như cái móc hàng của cần cẩu. Đại bàng rất ít bay. Khi chạy</a:t>
            </a:r>
            <a:r>
              <a:rPr lang="en-US" altLang="en-US" sz="2800">
                <a:solidFill>
                  <a:srgbClr val="0000CC"/>
                </a:solidFill>
              </a:rPr>
              <a:t> </a:t>
            </a:r>
            <a:r>
              <a:rPr lang="en-US" altLang="en-US" sz="2800">
                <a:solidFill>
                  <a:srgbClr val="0000CC"/>
                </a:solidFill>
                <a:latin typeface="Times New Roman" panose="02020603050405020304" pitchFamily="18" charset="0"/>
              </a:rPr>
              <a:t>trên mặt đất, nó giống như một con ngỗng cụ nhưng nhanh nhẹn hơn nhiều.</a:t>
            </a:r>
          </a:p>
        </p:txBody>
      </p:sp>
      <p:sp>
        <p:nvSpPr>
          <p:cNvPr id="6" name="Text Box 7"/>
          <p:cNvSpPr txBox="1">
            <a:spLocks noChangeArrowheads="1"/>
          </p:cNvSpPr>
          <p:nvPr/>
        </p:nvSpPr>
        <p:spPr bwMode="auto">
          <a:xfrm>
            <a:off x="1802040" y="4195006"/>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a:latin typeface="Times New Roman" panose="02020603050405020304" pitchFamily="18" charset="0"/>
              </a:rPr>
              <a:t>a. Tìm các câu kể </a:t>
            </a:r>
            <a:r>
              <a:rPr lang="en-US" altLang="en-US" sz="2800" i="1">
                <a:latin typeface="Times New Roman" panose="02020603050405020304" pitchFamily="18" charset="0"/>
              </a:rPr>
              <a:t>Ai thế nào?</a:t>
            </a:r>
            <a:r>
              <a:rPr lang="en-US" altLang="en-US" sz="2800">
                <a:latin typeface="Times New Roman" panose="02020603050405020304" pitchFamily="18" charset="0"/>
              </a:rPr>
              <a:t> trong đoạn văn.</a:t>
            </a:r>
          </a:p>
        </p:txBody>
      </p:sp>
      <p:sp>
        <p:nvSpPr>
          <p:cNvPr id="7" name="Text Box 8"/>
          <p:cNvSpPr txBox="1">
            <a:spLocks noChangeArrowheads="1"/>
          </p:cNvSpPr>
          <p:nvPr/>
        </p:nvSpPr>
        <p:spPr bwMode="auto">
          <a:xfrm>
            <a:off x="1802040" y="4793945"/>
            <a:ext cx="8001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a:latin typeface="Times New Roman" panose="02020603050405020304" pitchFamily="18" charset="0"/>
              </a:rPr>
              <a:t>b. Xác định vị ngữ của các câu trên.</a:t>
            </a:r>
          </a:p>
        </p:txBody>
      </p:sp>
      <p:sp>
        <p:nvSpPr>
          <p:cNvPr id="8" name="Text Box 9"/>
          <p:cNvSpPr txBox="1">
            <a:spLocks noChangeArrowheads="1"/>
          </p:cNvSpPr>
          <p:nvPr/>
        </p:nvSpPr>
        <p:spPr bwMode="auto">
          <a:xfrm>
            <a:off x="1802040" y="5392883"/>
            <a:ext cx="8820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a:latin typeface="Times New Roman" panose="02020603050405020304" pitchFamily="18" charset="0"/>
              </a:rPr>
              <a:t>c. Vị ngữ của các câu trên do những từ ngữ nào tạo thành?</a:t>
            </a:r>
          </a:p>
        </p:txBody>
      </p:sp>
      <p:sp>
        <p:nvSpPr>
          <p:cNvPr id="9" name="Text Box 13"/>
          <p:cNvSpPr txBox="1">
            <a:spLocks noChangeArrowheads="1"/>
          </p:cNvSpPr>
          <p:nvPr/>
        </p:nvSpPr>
        <p:spPr bwMode="auto">
          <a:xfrm>
            <a:off x="6135915" y="3664857"/>
            <a:ext cx="3673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endParaRPr lang="en-US" altLang="en-US" sz="1800"/>
          </a:p>
        </p:txBody>
      </p:sp>
      <p:sp>
        <p:nvSpPr>
          <p:cNvPr id="12" name="Text Box 14"/>
          <p:cNvSpPr txBox="1">
            <a:spLocks noChangeArrowheads="1"/>
          </p:cNvSpPr>
          <p:nvPr/>
        </p:nvSpPr>
        <p:spPr bwMode="auto">
          <a:xfrm>
            <a:off x="5145996" y="3617380"/>
            <a:ext cx="6102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400" b="1" i="1">
                <a:latin typeface="Times New Roman" panose="02020603050405020304" pitchFamily="18" charset="0"/>
                <a:cs typeface="Times New Roman" panose="02020603050405020304" pitchFamily="18" charset="0"/>
              </a:rPr>
              <a:t>                                  Theo</a:t>
            </a:r>
            <a:r>
              <a:rPr lang="en-US" altLang="en-US" sz="2400" b="1">
                <a:latin typeface="Times New Roman" panose="02020603050405020304" pitchFamily="18" charset="0"/>
                <a:cs typeface="Times New Roman" panose="02020603050405020304" pitchFamily="18" charset="0"/>
              </a:rPr>
              <a:t> Thiên Lương</a:t>
            </a:r>
          </a:p>
        </p:txBody>
      </p:sp>
    </p:spTree>
    <p:extLst>
      <p:ext uri="{BB962C8B-B14F-4D97-AF65-F5344CB8AC3E}">
        <p14:creationId xmlns:p14="http://schemas.microsoft.com/office/powerpoint/2010/main" val="413871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in)">
                                      <p:cBhvr>
                                        <p:cTn id="12" dur="2000"/>
                                        <p:tgtEl>
                                          <p:spTgt spid="12"/>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edg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edge">
                                      <p:cBhvr>
                                        <p:cTn id="20" dur="2000"/>
                                        <p:tgtEl>
                                          <p:spTgt spid="6"/>
                                        </p:tgtEl>
                                      </p:cBhvr>
                                    </p:animEffect>
                                  </p:childTnLst>
                                </p:cTn>
                              </p:par>
                              <p:par>
                                <p:cTn id="21" presetID="2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edge">
                                      <p:cBhvr>
                                        <p:cTn id="23" dur="2000"/>
                                        <p:tgtEl>
                                          <p:spTgt spid="7"/>
                                        </p:tgtEl>
                                      </p:cBhvr>
                                    </p:animEffect>
                                  </p:childTnLst>
                                </p:cTn>
                              </p:par>
                              <p:par>
                                <p:cTn id="24" presetID="2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edge">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6"/>
          <p:cNvSpPr txBox="1">
            <a:spLocks noChangeArrowheads="1"/>
          </p:cNvSpPr>
          <p:nvPr/>
        </p:nvSpPr>
        <p:spPr bwMode="auto">
          <a:xfrm>
            <a:off x="1894114" y="607616"/>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a. Tìm các câu kể </a:t>
            </a:r>
            <a:r>
              <a:rPr lang="en-US" altLang="en-US" sz="2800" i="1">
                <a:latin typeface="Times New Roman" panose="02020603050405020304" pitchFamily="18" charset="0"/>
              </a:rPr>
              <a:t>Ai thế nào?</a:t>
            </a:r>
            <a:r>
              <a:rPr lang="en-US" altLang="en-US" sz="2800">
                <a:latin typeface="Times New Roman" panose="02020603050405020304" pitchFamily="18" charset="0"/>
              </a:rPr>
              <a:t> trong đoạn văn.</a:t>
            </a:r>
          </a:p>
        </p:txBody>
      </p:sp>
      <p:sp>
        <p:nvSpPr>
          <p:cNvPr id="29" name="Text Box 7"/>
          <p:cNvSpPr txBox="1">
            <a:spLocks noChangeArrowheads="1"/>
          </p:cNvSpPr>
          <p:nvPr/>
        </p:nvSpPr>
        <p:spPr bwMode="auto">
          <a:xfrm>
            <a:off x="1894114" y="2235200"/>
            <a:ext cx="883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1. Cánh đại bàng rất khỏe.</a:t>
            </a:r>
          </a:p>
        </p:txBody>
      </p:sp>
      <p:sp>
        <p:nvSpPr>
          <p:cNvPr id="30" name="Text Box 8"/>
          <p:cNvSpPr txBox="1">
            <a:spLocks noChangeArrowheads="1"/>
          </p:cNvSpPr>
          <p:nvPr/>
        </p:nvSpPr>
        <p:spPr bwMode="auto">
          <a:xfrm>
            <a:off x="1589314" y="2387600"/>
            <a:ext cx="769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800">
              <a:solidFill>
                <a:srgbClr val="0000CC"/>
              </a:solidFill>
            </a:endParaRPr>
          </a:p>
        </p:txBody>
      </p:sp>
      <p:sp>
        <p:nvSpPr>
          <p:cNvPr id="31" name="Text Box 9"/>
          <p:cNvSpPr txBox="1">
            <a:spLocks noChangeArrowheads="1"/>
          </p:cNvSpPr>
          <p:nvPr/>
        </p:nvSpPr>
        <p:spPr bwMode="auto">
          <a:xfrm>
            <a:off x="1894114" y="276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2. Mỏ đại bàng dài và rất cứng.</a:t>
            </a:r>
          </a:p>
        </p:txBody>
      </p:sp>
      <p:sp>
        <p:nvSpPr>
          <p:cNvPr id="32" name="Text Box 10"/>
          <p:cNvSpPr txBox="1">
            <a:spLocks noChangeArrowheads="1"/>
          </p:cNvSpPr>
          <p:nvPr/>
        </p:nvSpPr>
        <p:spPr bwMode="auto">
          <a:xfrm>
            <a:off x="1894114" y="3454400"/>
            <a:ext cx="868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3. Đôi chân của nó giống như cái móc hàng của cần cẩu.</a:t>
            </a:r>
          </a:p>
        </p:txBody>
      </p:sp>
      <p:sp>
        <p:nvSpPr>
          <p:cNvPr id="33" name="Text Box 11"/>
          <p:cNvSpPr txBox="1">
            <a:spLocks noChangeArrowheads="1"/>
          </p:cNvSpPr>
          <p:nvPr/>
        </p:nvSpPr>
        <p:spPr bwMode="auto">
          <a:xfrm>
            <a:off x="1589314" y="4100853"/>
            <a:ext cx="8534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   4. Đại bàng rất ít bay.</a:t>
            </a:r>
          </a:p>
        </p:txBody>
      </p:sp>
      <p:sp>
        <p:nvSpPr>
          <p:cNvPr id="34" name="Text Box 12"/>
          <p:cNvSpPr txBox="1">
            <a:spLocks noChangeArrowheads="1"/>
          </p:cNvSpPr>
          <p:nvPr/>
        </p:nvSpPr>
        <p:spPr bwMode="auto">
          <a:xfrm>
            <a:off x="1589315" y="4747305"/>
            <a:ext cx="8672286"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a:solidFill>
                  <a:srgbClr val="0000CC"/>
                </a:solidFill>
                <a:latin typeface="Times New Roman" panose="02020603050405020304" pitchFamily="18" charset="0"/>
              </a:rPr>
              <a:t>   5. Khi chạy trên mặt đất, nó giống như một con ngỗng cụ </a:t>
            </a:r>
          </a:p>
          <a:p>
            <a:pPr algn="just" eaLnBrk="1" hangingPunct="1">
              <a:spcBef>
                <a:spcPct val="50000"/>
              </a:spcBef>
              <a:buFontTx/>
              <a:buNone/>
            </a:pPr>
            <a:r>
              <a:rPr lang="en-US" altLang="en-US" sz="2800">
                <a:solidFill>
                  <a:srgbClr val="0000CC"/>
                </a:solidFill>
                <a:latin typeface="Times New Roman" panose="02020603050405020304" pitchFamily="18" charset="0"/>
              </a:rPr>
              <a:t>nhưng nhanh nhẹn hơn nhiều.</a:t>
            </a:r>
          </a:p>
        </p:txBody>
      </p:sp>
      <p:sp>
        <p:nvSpPr>
          <p:cNvPr id="35" name="Text Box 13"/>
          <p:cNvSpPr txBox="1">
            <a:spLocks noChangeArrowheads="1"/>
          </p:cNvSpPr>
          <p:nvPr/>
        </p:nvSpPr>
        <p:spPr bwMode="auto">
          <a:xfrm>
            <a:off x="1817914" y="5494338"/>
            <a:ext cx="6781800"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800">
              <a:latin typeface="Times New Roman" panose="02020603050405020304" pitchFamily="18" charset="0"/>
            </a:endParaRPr>
          </a:p>
          <a:p>
            <a:pPr eaLnBrk="1" hangingPunct="1">
              <a:spcBef>
                <a:spcPct val="50000"/>
              </a:spcBef>
              <a:buFontTx/>
              <a:buNone/>
            </a:pPr>
            <a:endParaRPr lang="en-US" altLang="en-US" sz="2800">
              <a:latin typeface="Times New Roman" panose="02020603050405020304" pitchFamily="18" charset="0"/>
            </a:endParaRPr>
          </a:p>
        </p:txBody>
      </p:sp>
      <p:sp>
        <p:nvSpPr>
          <p:cNvPr id="36" name="Text Box 15"/>
          <p:cNvSpPr txBox="1">
            <a:spLocks noChangeArrowheads="1"/>
          </p:cNvSpPr>
          <p:nvPr/>
        </p:nvSpPr>
        <p:spPr bwMode="auto">
          <a:xfrm>
            <a:off x="1894114" y="1094184"/>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b. </a:t>
            </a:r>
            <a:r>
              <a:rPr lang="en-US" altLang="en-US" sz="2800">
                <a:solidFill>
                  <a:srgbClr val="FF0066"/>
                </a:solidFill>
                <a:latin typeface="Times New Roman" panose="02020603050405020304" pitchFamily="18" charset="0"/>
              </a:rPr>
              <a:t>Xác định vị ngữ</a:t>
            </a:r>
            <a:r>
              <a:rPr lang="en-US" altLang="en-US" sz="2800">
                <a:latin typeface="Times New Roman" panose="02020603050405020304" pitchFamily="18" charset="0"/>
              </a:rPr>
              <a:t> của các câu trên.</a:t>
            </a:r>
          </a:p>
        </p:txBody>
      </p:sp>
      <p:sp>
        <p:nvSpPr>
          <p:cNvPr id="37" name="Text Box 16"/>
          <p:cNvSpPr txBox="1">
            <a:spLocks noChangeArrowheads="1"/>
          </p:cNvSpPr>
          <p:nvPr/>
        </p:nvSpPr>
        <p:spPr bwMode="auto">
          <a:xfrm>
            <a:off x="1894114" y="1591072"/>
            <a:ext cx="90154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c. Vị ngữ của các câu trên do </a:t>
            </a:r>
            <a:r>
              <a:rPr lang="en-US" altLang="en-US" sz="2800">
                <a:solidFill>
                  <a:srgbClr val="FF0066"/>
                </a:solidFill>
                <a:latin typeface="Times New Roman" panose="02020603050405020304" pitchFamily="18" charset="0"/>
              </a:rPr>
              <a:t>những từ ngữ nào</a:t>
            </a:r>
            <a:r>
              <a:rPr lang="en-US" altLang="en-US" sz="2800">
                <a:latin typeface="Times New Roman" panose="02020603050405020304" pitchFamily="18" charset="0"/>
              </a:rPr>
              <a:t> tạo thành?</a:t>
            </a:r>
          </a:p>
        </p:txBody>
      </p:sp>
    </p:spTree>
    <p:extLst>
      <p:ext uri="{BB962C8B-B14F-4D97-AF65-F5344CB8AC3E}">
        <p14:creationId xmlns:p14="http://schemas.microsoft.com/office/powerpoint/2010/main" val="294845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anim calcmode="lin" valueType="num">
                                      <p:cBhvr>
                                        <p:cTn id="27" dur="1000" fill="hold"/>
                                        <p:tgtEl>
                                          <p:spTgt spid="32"/>
                                        </p:tgtEl>
                                        <p:attrNameLst>
                                          <p:attrName>ppt_x</p:attrName>
                                        </p:attrNameLst>
                                      </p:cBhvr>
                                      <p:tavLst>
                                        <p:tav tm="0">
                                          <p:val>
                                            <p:strVal val="#ppt_x"/>
                                          </p:val>
                                        </p:tav>
                                        <p:tav tm="100000">
                                          <p:val>
                                            <p:strVal val="#ppt_x"/>
                                          </p:val>
                                        </p:tav>
                                      </p:tavLst>
                                    </p:anim>
                                    <p:anim calcmode="lin" valueType="num">
                                      <p:cBhvr>
                                        <p:cTn id="2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nodePh="1">
                                  <p:stCondLst>
                                    <p:cond delay="0"/>
                                  </p:stCondLst>
                                  <p:endCondLst>
                                    <p:cond evt="begin" delay="0">
                                      <p:tn val="43"/>
                                    </p:cond>
                                  </p:endCondLst>
                                  <p:childTnLst>
                                    <p:set>
                                      <p:cBhvr>
                                        <p:cTn id="44" dur="1" fill="hold">
                                          <p:stCondLst>
                                            <p:cond delay="0"/>
                                          </p:stCondLst>
                                        </p:cTn>
                                        <p:tgtEl>
                                          <p:spTgt spid="35"/>
                                        </p:tgtEl>
                                        <p:attrNameLst>
                                          <p:attrName>style.visibility</p:attrName>
                                        </p:attrNameLst>
                                      </p:cBhvr>
                                      <p:to>
                                        <p:strVal val="visible"/>
                                      </p:to>
                                    </p:set>
                                    <p:animEffect transition="in" filter="fade">
                                      <p:cBhvr>
                                        <p:cTn id="45" dur="1000"/>
                                        <p:tgtEl>
                                          <p:spTgt spid="35"/>
                                        </p:tgtEl>
                                      </p:cBhvr>
                                    </p:animEffect>
                                    <p:anim calcmode="lin" valueType="num">
                                      <p:cBhvr>
                                        <p:cTn id="46" dur="1000" fill="hold"/>
                                        <p:tgtEl>
                                          <p:spTgt spid="35"/>
                                        </p:tgtEl>
                                        <p:attrNameLst>
                                          <p:attrName>ppt_x</p:attrName>
                                        </p:attrNameLst>
                                      </p:cBhvr>
                                      <p:tavLst>
                                        <p:tav tm="0">
                                          <p:val>
                                            <p:strVal val="#ppt_x"/>
                                          </p:val>
                                        </p:tav>
                                        <p:tav tm="100000">
                                          <p:val>
                                            <p:strVal val="#ppt_x"/>
                                          </p:val>
                                        </p:tav>
                                      </p:tavLst>
                                    </p:anim>
                                    <p:anim calcmode="lin" valueType="num">
                                      <p:cBhvr>
                                        <p:cTn id="4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1" nodeType="clickEffect">
                                  <p:stCondLst>
                                    <p:cond delay="0"/>
                                  </p:stCondLst>
                                  <p:childTnLst>
                                    <p:animEffect transition="out" filter="dissolve">
                                      <p:cBhvr>
                                        <p:cTn id="51" dur="500"/>
                                        <p:tgtEl>
                                          <p:spTgt spid="28"/>
                                        </p:tgtEl>
                                      </p:cBhvr>
                                    </p:animEffect>
                                    <p:set>
                                      <p:cBhvr>
                                        <p:cTn id="52" dur="1" fill="hold">
                                          <p:stCondLst>
                                            <p:cond delay="499"/>
                                          </p:stCondLst>
                                        </p:cTn>
                                        <p:tgtEl>
                                          <p:spTgt spid="2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0"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edge">
                                      <p:cBhvr>
                                        <p:cTn id="57" dur="2000"/>
                                        <p:tgtEl>
                                          <p:spTgt spid="36"/>
                                        </p:tgtEl>
                                      </p:cBhvr>
                                    </p:animEffect>
                                  </p:childTnLst>
                                </p:cTn>
                              </p:par>
                              <p:par>
                                <p:cTn id="58" presetID="20"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edge">
                                      <p:cBhvr>
                                        <p:cTn id="60"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29" grpId="0"/>
      <p:bldP spid="31" grpId="0"/>
      <p:bldP spid="32" grpId="0"/>
      <p:bldP spid="33" grpId="0"/>
      <p:bldP spid="34" grpId="0"/>
      <p:bldP spid="35"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767114" y="1429657"/>
            <a:ext cx="2759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1. Cánh đại bàng</a:t>
            </a:r>
          </a:p>
        </p:txBody>
      </p:sp>
      <p:sp>
        <p:nvSpPr>
          <p:cNvPr id="3" name="Text Box 4"/>
          <p:cNvSpPr txBox="1">
            <a:spLocks noChangeArrowheads="1"/>
          </p:cNvSpPr>
          <p:nvPr/>
        </p:nvSpPr>
        <p:spPr bwMode="auto">
          <a:xfrm>
            <a:off x="1767114" y="2191657"/>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2. Mỏ đại bàng</a:t>
            </a:r>
          </a:p>
        </p:txBody>
      </p:sp>
      <p:sp>
        <p:nvSpPr>
          <p:cNvPr id="4" name="Text Box 5"/>
          <p:cNvSpPr txBox="1">
            <a:spLocks noChangeArrowheads="1"/>
          </p:cNvSpPr>
          <p:nvPr/>
        </p:nvSpPr>
        <p:spPr bwMode="auto">
          <a:xfrm>
            <a:off x="1690914" y="2953657"/>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3. Đôi chân của nó</a:t>
            </a:r>
          </a:p>
        </p:txBody>
      </p:sp>
      <p:sp>
        <p:nvSpPr>
          <p:cNvPr id="5" name="Text Box 7"/>
          <p:cNvSpPr txBox="1">
            <a:spLocks noChangeArrowheads="1"/>
          </p:cNvSpPr>
          <p:nvPr/>
        </p:nvSpPr>
        <p:spPr bwMode="auto">
          <a:xfrm>
            <a:off x="1614714" y="4553857"/>
            <a:ext cx="861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 5. Khi chạy</a:t>
            </a:r>
            <a:r>
              <a:rPr lang="en-US" altLang="en-US" sz="2800">
                <a:solidFill>
                  <a:srgbClr val="0000CC"/>
                </a:solidFill>
              </a:rPr>
              <a:t> </a:t>
            </a:r>
            <a:r>
              <a:rPr lang="en-US" altLang="en-US" sz="2800">
                <a:solidFill>
                  <a:srgbClr val="0000CC"/>
                </a:solidFill>
                <a:latin typeface="Times New Roman" panose="02020603050405020304" pitchFamily="18" charset="0"/>
              </a:rPr>
              <a:t>trên mặt đất, nó</a:t>
            </a:r>
          </a:p>
        </p:txBody>
      </p:sp>
      <p:sp>
        <p:nvSpPr>
          <p:cNvPr id="6" name="Text Box 8"/>
          <p:cNvSpPr txBox="1">
            <a:spLocks noChangeArrowheads="1"/>
          </p:cNvSpPr>
          <p:nvPr/>
        </p:nvSpPr>
        <p:spPr bwMode="auto">
          <a:xfrm>
            <a:off x="1995714" y="5222195"/>
            <a:ext cx="6781800"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nhưng nhanh nhẹn hơn nhiều.</a:t>
            </a:r>
          </a:p>
          <a:p>
            <a:pPr eaLnBrk="1" hangingPunct="1">
              <a:spcBef>
                <a:spcPct val="50000"/>
              </a:spcBef>
              <a:buFontTx/>
              <a:buNone/>
            </a:pPr>
            <a:endParaRPr lang="en-US" altLang="en-US" sz="2800">
              <a:latin typeface="Times New Roman" panose="02020603050405020304" pitchFamily="18" charset="0"/>
            </a:endParaRPr>
          </a:p>
        </p:txBody>
      </p:sp>
      <p:sp>
        <p:nvSpPr>
          <p:cNvPr id="7" name="Text Box 12"/>
          <p:cNvSpPr txBox="1">
            <a:spLocks noChangeArrowheads="1"/>
          </p:cNvSpPr>
          <p:nvPr/>
        </p:nvSpPr>
        <p:spPr bwMode="auto">
          <a:xfrm>
            <a:off x="1790927" y="629557"/>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0000"/>
                </a:solidFill>
                <a:latin typeface="Times New Roman" panose="02020603050405020304" pitchFamily="18" charset="0"/>
              </a:rPr>
              <a:t>b. Vị ngữ của các câu trên.</a:t>
            </a:r>
          </a:p>
        </p:txBody>
      </p:sp>
      <p:sp>
        <p:nvSpPr>
          <p:cNvPr id="8" name="Text Box 13"/>
          <p:cNvSpPr txBox="1">
            <a:spLocks noChangeArrowheads="1"/>
          </p:cNvSpPr>
          <p:nvPr/>
        </p:nvSpPr>
        <p:spPr bwMode="auto">
          <a:xfrm>
            <a:off x="4276952" y="1429657"/>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rất khỏe.</a:t>
            </a:r>
          </a:p>
        </p:txBody>
      </p:sp>
      <p:sp>
        <p:nvSpPr>
          <p:cNvPr id="9" name="Text Box 14"/>
          <p:cNvSpPr txBox="1">
            <a:spLocks noChangeArrowheads="1"/>
          </p:cNvSpPr>
          <p:nvPr/>
        </p:nvSpPr>
        <p:spPr bwMode="auto">
          <a:xfrm>
            <a:off x="4053114" y="2191657"/>
            <a:ext cx="335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dài và rất cứng.</a:t>
            </a:r>
          </a:p>
        </p:txBody>
      </p:sp>
      <p:sp>
        <p:nvSpPr>
          <p:cNvPr id="10" name="Text Box 15"/>
          <p:cNvSpPr txBox="1">
            <a:spLocks noChangeArrowheads="1"/>
          </p:cNvSpPr>
          <p:nvPr/>
        </p:nvSpPr>
        <p:spPr bwMode="auto">
          <a:xfrm>
            <a:off x="1995714" y="5222195"/>
            <a:ext cx="6781800"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3300"/>
                </a:solidFill>
                <a:latin typeface="Times New Roman" panose="02020603050405020304" pitchFamily="18" charset="0"/>
              </a:rPr>
              <a:t>nhưng nhanh nhẹn hơn nhiều.</a:t>
            </a:r>
          </a:p>
          <a:p>
            <a:pPr eaLnBrk="1" hangingPunct="1">
              <a:spcBef>
                <a:spcPct val="50000"/>
              </a:spcBef>
              <a:buFontTx/>
              <a:buNone/>
            </a:pPr>
            <a:endParaRPr lang="en-US" altLang="en-US" sz="2800">
              <a:solidFill>
                <a:srgbClr val="FF3300"/>
              </a:solidFill>
              <a:latin typeface="Times New Roman" panose="02020603050405020304" pitchFamily="18" charset="0"/>
            </a:endParaRPr>
          </a:p>
        </p:txBody>
      </p:sp>
      <p:sp>
        <p:nvSpPr>
          <p:cNvPr id="11" name="Line 16"/>
          <p:cNvSpPr>
            <a:spLocks noChangeShapeType="1"/>
          </p:cNvSpPr>
          <p:nvPr/>
        </p:nvSpPr>
        <p:spPr bwMode="auto">
          <a:xfrm flipH="1">
            <a:off x="4238852" y="1564595"/>
            <a:ext cx="76200" cy="304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17"/>
          <p:cNvSpPr txBox="1">
            <a:spLocks noChangeArrowheads="1"/>
          </p:cNvSpPr>
          <p:nvPr/>
        </p:nvSpPr>
        <p:spPr bwMode="auto">
          <a:xfrm>
            <a:off x="1538514" y="3798207"/>
            <a:ext cx="20478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CC"/>
                </a:solidFill>
                <a:latin typeface="Times New Roman" panose="02020603050405020304" pitchFamily="18" charset="0"/>
              </a:rPr>
              <a:t> 4. Đại bàng</a:t>
            </a:r>
          </a:p>
        </p:txBody>
      </p:sp>
      <p:sp>
        <p:nvSpPr>
          <p:cNvPr id="13" name="Line 19"/>
          <p:cNvSpPr>
            <a:spLocks noChangeShapeType="1"/>
          </p:cNvSpPr>
          <p:nvPr/>
        </p:nvSpPr>
        <p:spPr bwMode="auto">
          <a:xfrm flipH="1">
            <a:off x="4053114" y="2344057"/>
            <a:ext cx="76200" cy="304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20"/>
          <p:cNvSpPr>
            <a:spLocks noChangeShapeType="1"/>
          </p:cNvSpPr>
          <p:nvPr/>
        </p:nvSpPr>
        <p:spPr bwMode="auto">
          <a:xfrm flipH="1">
            <a:off x="4434114" y="3106057"/>
            <a:ext cx="76200" cy="304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21"/>
          <p:cNvSpPr>
            <a:spLocks noChangeShapeType="1"/>
          </p:cNvSpPr>
          <p:nvPr/>
        </p:nvSpPr>
        <p:spPr bwMode="auto">
          <a:xfrm flipH="1">
            <a:off x="3441927" y="3868057"/>
            <a:ext cx="76200" cy="304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22"/>
          <p:cNvSpPr>
            <a:spLocks noChangeShapeType="1"/>
          </p:cNvSpPr>
          <p:nvPr/>
        </p:nvSpPr>
        <p:spPr bwMode="auto">
          <a:xfrm flipH="1">
            <a:off x="5746977" y="4733245"/>
            <a:ext cx="76200" cy="304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23"/>
          <p:cNvSpPr txBox="1">
            <a:spLocks noChangeArrowheads="1"/>
          </p:cNvSpPr>
          <p:nvPr/>
        </p:nvSpPr>
        <p:spPr bwMode="auto">
          <a:xfrm>
            <a:off x="4276952" y="1429657"/>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3300"/>
                </a:solidFill>
                <a:latin typeface="Times New Roman" panose="02020603050405020304" pitchFamily="18" charset="0"/>
              </a:rPr>
              <a:t>rất khỏe.</a:t>
            </a:r>
          </a:p>
        </p:txBody>
      </p:sp>
      <p:sp>
        <p:nvSpPr>
          <p:cNvPr id="18" name="Text Box 24"/>
          <p:cNvSpPr txBox="1">
            <a:spLocks noChangeArrowheads="1"/>
          </p:cNvSpPr>
          <p:nvPr/>
        </p:nvSpPr>
        <p:spPr bwMode="auto">
          <a:xfrm>
            <a:off x="4053114" y="2191657"/>
            <a:ext cx="335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3300"/>
                </a:solidFill>
                <a:latin typeface="Times New Roman" panose="02020603050405020304" pitchFamily="18" charset="0"/>
              </a:rPr>
              <a:t>dài và rất cứng.</a:t>
            </a:r>
          </a:p>
        </p:txBody>
      </p:sp>
      <p:sp>
        <p:nvSpPr>
          <p:cNvPr id="19" name="Text Box 25"/>
          <p:cNvSpPr txBox="1">
            <a:spLocks noChangeArrowheads="1"/>
          </p:cNvSpPr>
          <p:nvPr/>
        </p:nvSpPr>
        <p:spPr bwMode="auto">
          <a:xfrm>
            <a:off x="3518127" y="3798207"/>
            <a:ext cx="19510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3300"/>
                </a:solidFill>
                <a:latin typeface="Times New Roman" panose="02020603050405020304" pitchFamily="18" charset="0"/>
              </a:rPr>
              <a:t>rất ít bay.</a:t>
            </a:r>
          </a:p>
        </p:txBody>
      </p:sp>
      <p:sp>
        <p:nvSpPr>
          <p:cNvPr id="20" name="Text Box 26"/>
          <p:cNvSpPr txBox="1">
            <a:spLocks noChangeArrowheads="1"/>
          </p:cNvSpPr>
          <p:nvPr/>
        </p:nvSpPr>
        <p:spPr bwMode="auto">
          <a:xfrm>
            <a:off x="4434114" y="2953657"/>
            <a:ext cx="556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giống như cái móc hàng của cần cẩu.</a:t>
            </a:r>
          </a:p>
        </p:txBody>
      </p:sp>
      <p:sp>
        <p:nvSpPr>
          <p:cNvPr id="21" name="Text Box 27"/>
          <p:cNvSpPr txBox="1">
            <a:spLocks noChangeArrowheads="1"/>
          </p:cNvSpPr>
          <p:nvPr/>
        </p:nvSpPr>
        <p:spPr bwMode="auto">
          <a:xfrm>
            <a:off x="4434114" y="2953657"/>
            <a:ext cx="556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3300"/>
                </a:solidFill>
                <a:latin typeface="Times New Roman" panose="02020603050405020304" pitchFamily="18" charset="0"/>
              </a:rPr>
              <a:t>giống như cái móc hàng của cần cẩu.</a:t>
            </a:r>
          </a:p>
        </p:txBody>
      </p:sp>
      <p:sp>
        <p:nvSpPr>
          <p:cNvPr id="22" name="Text Box 28"/>
          <p:cNvSpPr txBox="1">
            <a:spLocks noChangeArrowheads="1"/>
          </p:cNvSpPr>
          <p:nvPr/>
        </p:nvSpPr>
        <p:spPr bwMode="auto">
          <a:xfrm>
            <a:off x="5761264" y="4533220"/>
            <a:ext cx="5029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giống như một con ngỗng cụ</a:t>
            </a:r>
          </a:p>
        </p:txBody>
      </p:sp>
      <p:sp>
        <p:nvSpPr>
          <p:cNvPr id="23" name="Text Box 29"/>
          <p:cNvSpPr txBox="1">
            <a:spLocks noChangeArrowheads="1"/>
          </p:cNvSpPr>
          <p:nvPr/>
        </p:nvSpPr>
        <p:spPr bwMode="auto">
          <a:xfrm>
            <a:off x="5761264" y="4533220"/>
            <a:ext cx="5029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3300"/>
                </a:solidFill>
                <a:latin typeface="Times New Roman" panose="02020603050405020304" pitchFamily="18" charset="0"/>
              </a:rPr>
              <a:t>giống như một con ngỗng cụ</a:t>
            </a:r>
          </a:p>
        </p:txBody>
      </p:sp>
      <p:sp>
        <p:nvSpPr>
          <p:cNvPr id="24" name="Text Box 30"/>
          <p:cNvSpPr txBox="1">
            <a:spLocks noChangeArrowheads="1"/>
          </p:cNvSpPr>
          <p:nvPr/>
        </p:nvSpPr>
        <p:spPr bwMode="auto">
          <a:xfrm>
            <a:off x="5715227" y="607332"/>
            <a:ext cx="457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0000"/>
                </a:solidFill>
                <a:latin typeface="Times New Roman" panose="02020603050405020304" pitchFamily="18" charset="0"/>
              </a:rPr>
              <a:t>Từ ngữ tạo thành vị ngữ.</a:t>
            </a:r>
          </a:p>
        </p:txBody>
      </p:sp>
      <p:sp>
        <p:nvSpPr>
          <p:cNvPr id="25" name="Text Box 31"/>
          <p:cNvSpPr txBox="1">
            <a:spLocks noChangeArrowheads="1"/>
          </p:cNvSpPr>
          <p:nvPr/>
        </p:nvSpPr>
        <p:spPr bwMode="auto">
          <a:xfrm>
            <a:off x="4526189" y="2594386"/>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CC"/>
                </a:solidFill>
                <a:latin typeface="Times New Roman" panose="02020603050405020304" pitchFamily="18" charset="0"/>
              </a:rPr>
              <a:t>2 tính từ</a:t>
            </a:r>
          </a:p>
        </p:txBody>
      </p:sp>
      <p:sp>
        <p:nvSpPr>
          <p:cNvPr id="26" name="Text Box 32"/>
          <p:cNvSpPr txBox="1">
            <a:spLocks noChangeArrowheads="1"/>
          </p:cNvSpPr>
          <p:nvPr/>
        </p:nvSpPr>
        <p:spPr bwMode="auto">
          <a:xfrm>
            <a:off x="4235223" y="1809218"/>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CC"/>
                </a:solidFill>
                <a:latin typeface="Times New Roman" panose="02020603050405020304" pitchFamily="18" charset="0"/>
              </a:rPr>
              <a:t>Cụm tính từ</a:t>
            </a:r>
          </a:p>
        </p:txBody>
      </p:sp>
      <p:sp>
        <p:nvSpPr>
          <p:cNvPr id="27" name="Text Box 33"/>
          <p:cNvSpPr txBox="1">
            <a:spLocks noChangeArrowheads="1"/>
          </p:cNvSpPr>
          <p:nvPr/>
        </p:nvSpPr>
        <p:spPr bwMode="auto">
          <a:xfrm>
            <a:off x="5920014" y="3336542"/>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CC"/>
                </a:solidFill>
                <a:latin typeface="Times New Roman" panose="02020603050405020304" pitchFamily="18" charset="0"/>
              </a:rPr>
              <a:t>Cụm tính từ</a:t>
            </a:r>
          </a:p>
        </p:txBody>
      </p:sp>
      <p:sp>
        <p:nvSpPr>
          <p:cNvPr id="28" name="Text Box 34"/>
          <p:cNvSpPr txBox="1">
            <a:spLocks noChangeArrowheads="1"/>
          </p:cNvSpPr>
          <p:nvPr/>
        </p:nvSpPr>
        <p:spPr bwMode="auto">
          <a:xfrm>
            <a:off x="3329214" y="4223011"/>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CC"/>
                </a:solidFill>
                <a:latin typeface="Times New Roman" panose="02020603050405020304" pitchFamily="18" charset="0"/>
              </a:rPr>
              <a:t>Cụm tính từ</a:t>
            </a:r>
          </a:p>
        </p:txBody>
      </p:sp>
      <p:sp>
        <p:nvSpPr>
          <p:cNvPr id="29" name="Text Box 35"/>
          <p:cNvSpPr txBox="1">
            <a:spLocks noChangeArrowheads="1"/>
          </p:cNvSpPr>
          <p:nvPr/>
        </p:nvSpPr>
        <p:spPr bwMode="auto">
          <a:xfrm>
            <a:off x="5863771" y="4922609"/>
            <a:ext cx="5892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CC"/>
                </a:solidFill>
                <a:latin typeface="Times New Roman" panose="02020603050405020304" pitchFamily="18" charset="0"/>
              </a:rPr>
              <a:t>2 cụm tính từ (Tính từ </a:t>
            </a:r>
            <a:r>
              <a:rPr lang="en-US" altLang="en-US" sz="2400" b="1" i="1">
                <a:solidFill>
                  <a:srgbClr val="0000CC"/>
                </a:solidFill>
                <a:latin typeface="Times New Roman" panose="02020603050405020304" pitchFamily="18" charset="0"/>
              </a:rPr>
              <a:t>giống, nhanh nhẹn</a:t>
            </a:r>
            <a:r>
              <a:rPr lang="en-US" altLang="en-US" sz="2400" b="1">
                <a:solidFill>
                  <a:srgbClr val="0000CC"/>
                </a:solidFill>
                <a:latin typeface="Times New Roman" panose="02020603050405020304" pitchFamily="18" charset="0"/>
              </a:rPr>
              <a:t>)</a:t>
            </a:r>
          </a:p>
        </p:txBody>
      </p:sp>
    </p:spTree>
    <p:extLst>
      <p:ext uri="{BB962C8B-B14F-4D97-AF65-F5344CB8AC3E}">
        <p14:creationId xmlns:p14="http://schemas.microsoft.com/office/powerpoint/2010/main" val="336853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par>
                                <p:cTn id="13" presetID="6" presetClass="entr" presetSubtype="16"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ircle(in)">
                                      <p:cBhvr>
                                        <p:cTn id="15" dur="2000"/>
                                        <p:tgtEl>
                                          <p:spTgt spid="17"/>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par>
                                <p:cTn id="19" presetID="6" presetClass="entr" presetSubtype="16"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2000"/>
                                        <p:tgtEl>
                                          <p:spTgt spid="18"/>
                                        </p:tgtEl>
                                      </p:cBhvr>
                                    </p:animEffect>
                                  </p:childTnLst>
                                </p:cTn>
                              </p:par>
                              <p:par>
                                <p:cTn id="22" presetID="6" presetClass="entr" presetSubtype="16"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par>
                                <p:cTn id="25" presetID="6" presetClass="entr" presetSubtype="16"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par>
                                <p:cTn id="28" presetID="6" presetClass="entr" presetSubtype="16"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ircle(in)">
                                      <p:cBhvr>
                                        <p:cTn id="30" dur="2000"/>
                                        <p:tgtEl>
                                          <p:spTgt spid="15"/>
                                        </p:tgtEl>
                                      </p:cBhvr>
                                    </p:animEffect>
                                  </p:childTnLst>
                                </p:cTn>
                              </p:par>
                              <p:par>
                                <p:cTn id="31" presetID="6" presetClass="entr" presetSubtype="16"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circle(in)">
                                      <p:cBhvr>
                                        <p:cTn id="33" dur="2000"/>
                                        <p:tgtEl>
                                          <p:spTgt spid="19"/>
                                        </p:tgtEl>
                                      </p:cBhvr>
                                    </p:animEffect>
                                  </p:childTnLst>
                                </p:cTn>
                              </p:par>
                              <p:par>
                                <p:cTn id="34" presetID="6" presetClass="entr" presetSubtype="16"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ircle(in)">
                                      <p:cBhvr>
                                        <p:cTn id="36" dur="2000"/>
                                        <p:tgtEl>
                                          <p:spTgt spid="16"/>
                                        </p:tgtEl>
                                      </p:cBhvr>
                                    </p:animEffect>
                                  </p:childTnLst>
                                </p:cTn>
                              </p:par>
                              <p:par>
                                <p:cTn id="37" presetID="6" presetClass="entr" presetSubtype="16"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circle(in)">
                                      <p:cBhvr>
                                        <p:cTn id="39" dur="2000"/>
                                        <p:tgtEl>
                                          <p:spTgt spid="23"/>
                                        </p:tgtEl>
                                      </p:cBhvr>
                                    </p:animEffect>
                                  </p:childTnLst>
                                </p:cTn>
                              </p:par>
                              <p:par>
                                <p:cTn id="40" presetID="6" presetClass="entr" presetSubtype="16"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đặc điểm về ý nghĩa và cấu tạo của vị ngữ trong câu kể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thế nào?</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vị ngữ trong câu kể </a:t>
              </a:r>
              <a:r>
                <a:rPr lang="en-US" sz="2800" i="1">
                  <a:solidFill>
                    <a:schemeClr val="tx1"/>
                  </a:solidFill>
                  <a:latin typeface="Times New Roman" panose="02020603050405020304" pitchFamily="18" charset="0"/>
                  <a:cs typeface="Times New Roman" panose="02020603050405020304" pitchFamily="18" charset="0"/>
                </a:rPr>
                <a:t>Ai thế nào?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Đặt câu theo kiểu </a:t>
              </a:r>
              <a:r>
                <a:rPr lang="en-US" sz="2800" i="1">
                  <a:solidFill>
                    <a:schemeClr val="tx1"/>
                  </a:solidFill>
                  <a:latin typeface="Times New Roman" panose="02020603050405020304" pitchFamily="18" charset="0"/>
                  <a:cs typeface="Times New Roman" panose="02020603050405020304" pitchFamily="18" charset="0"/>
                </a:rPr>
                <a:t>Ai thế nào? </a:t>
              </a:r>
              <a:r>
                <a:rPr lang="en-US" sz="2800">
                  <a:solidFill>
                    <a:schemeClr val="tx1"/>
                  </a:solidFill>
                  <a:latin typeface="Times New Roman" panose="02020603050405020304" pitchFamily="18" charset="0"/>
                  <a:cs typeface="Times New Roman" panose="02020603050405020304" pitchFamily="18" charset="0"/>
                </a:rPr>
                <a:t>dùng từ sinh động, chân thật.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1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37832" y="1296109"/>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
        <p:nvSpPr>
          <p:cNvPr id="18" name="TextBox 17"/>
          <p:cNvSpPr txBox="1"/>
          <p:nvPr/>
        </p:nvSpPr>
        <p:spPr>
          <a:xfrm>
            <a:off x="10540870" y="2471369"/>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58276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58983" y="1108710"/>
            <a:ext cx="9039497" cy="5096147"/>
            <a:chOff x="1658983" y="1108710"/>
            <a:chExt cx="9039497" cy="5096147"/>
          </a:xfrm>
        </p:grpSpPr>
        <p:grpSp>
          <p:nvGrpSpPr>
            <p:cNvPr id="4" name="Group 3"/>
            <p:cNvGrpSpPr/>
            <p:nvPr/>
          </p:nvGrpSpPr>
          <p:grpSpPr>
            <a:xfrm>
              <a:off x="1658983" y="1108710"/>
              <a:ext cx="9039497" cy="5096147"/>
              <a:chOff x="1658983" y="1108710"/>
              <a:chExt cx="9039497" cy="5096147"/>
            </a:xfrm>
          </p:grpSpPr>
          <p:pic>
            <p:nvPicPr>
              <p:cNvPr id="2" name="Picture 2"/>
              <p:cNvPicPr>
                <a:picLocks noChangeAspect="1" noChangeArrowheads="1"/>
              </p:cNvPicPr>
              <p:nvPr/>
            </p:nvPicPr>
            <p:blipFill>
              <a:blip r:embed="rId2">
                <a:clrChange>
                  <a:clrFrom>
                    <a:srgbClr val="FEFEFD"/>
                  </a:clrFrom>
                  <a:clrTo>
                    <a:srgbClr val="FEFEFD">
                      <a:alpha val="0"/>
                    </a:srgbClr>
                  </a:clrTo>
                </a:clrChange>
              </a:blip>
              <a:stretch>
                <a:fillRect/>
              </a:stretch>
            </p:blipFill>
            <p:spPr bwMode="auto">
              <a:xfrm>
                <a:off x="1665514" y="1108710"/>
                <a:ext cx="9032966" cy="5096147"/>
              </a:xfrm>
              <a:prstGeom prst="rect">
                <a:avLst/>
              </a:prstGeom>
              <a:noFill/>
              <a:ln>
                <a:noFill/>
              </a:ln>
            </p:spPr>
          </p:pic>
          <p:sp>
            <p:nvSpPr>
              <p:cNvPr id="3" name="Rectangle 2"/>
              <p:cNvSpPr/>
              <p:nvPr/>
            </p:nvSpPr>
            <p:spPr>
              <a:xfrm>
                <a:off x="1658983" y="1110343"/>
                <a:ext cx="1881051" cy="97971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flipH="1">
              <a:off x="2220686" y="2090057"/>
              <a:ext cx="940525"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98953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1611087" y="426496"/>
            <a:ext cx="9067800" cy="1384300"/>
          </a:xfrm>
          <a:prstGeom prst="rect">
            <a:avLst/>
          </a:prstGeom>
          <a:noFill/>
          <a:ln>
            <a:noFill/>
          </a:ln>
          <a:effectLst/>
        </p:spPr>
        <p:txBody>
          <a:bodyPr wrap="square">
            <a:spAutoFit/>
          </a:bodyPr>
          <a:lstStyle/>
          <a:p>
            <a:pPr algn="just">
              <a:defRPr/>
            </a:pPr>
            <a:r>
              <a:rPr lang="en-US" sz="2800" b="1">
                <a:latin typeface="Times New Roman" panose="02020603050405020304" pitchFamily="18" charset="0"/>
                <a:cs typeface="Times New Roman" panose="02020603050405020304" pitchFamily="18" charset="0"/>
              </a:rPr>
              <a:t>Bài 2. Đặt 3 câu kể </a:t>
            </a:r>
            <a:r>
              <a:rPr lang="en-US" sz="2800" b="1" i="1">
                <a:latin typeface="Times New Roman" panose="02020603050405020304" pitchFamily="18" charset="0"/>
                <a:cs typeface="Times New Roman" panose="02020603050405020304" pitchFamily="18" charset="0"/>
              </a:rPr>
              <a:t>Ai thế nào?, </a:t>
            </a:r>
            <a:r>
              <a:rPr lang="en-US" sz="2800" b="1">
                <a:latin typeface="Times New Roman" panose="02020603050405020304" pitchFamily="18" charset="0"/>
                <a:cs typeface="Times New Roman" panose="02020603050405020304" pitchFamily="18" charset="0"/>
              </a:rPr>
              <a:t>mỗi câu tả một cây hoa mà em yêu thích.</a:t>
            </a:r>
          </a:p>
          <a:p>
            <a:pPr algn="just">
              <a:defRPr/>
            </a:pPr>
            <a:endParaRPr lang="en-US" altLang="en-US" sz="2800" b="1" dirty="0">
              <a:latin typeface="Times New Roman" panose="02020603050405020304" pitchFamily="18" charset="0"/>
              <a:cs typeface="Times New Roman" panose="02020603050405020304" pitchFamily="18" charset="0"/>
            </a:endParaRPr>
          </a:p>
        </p:txBody>
      </p:sp>
      <p:pic>
        <p:nvPicPr>
          <p:cNvPr id="17" name="Picture 3" descr="FLOWR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1" y="1477873"/>
            <a:ext cx="3733800" cy="237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flowe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6715" y="1477873"/>
            <a:ext cx="3846286" cy="237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1"/>
          <p:cNvSpPr txBox="1">
            <a:spLocks noChangeArrowheads="1"/>
          </p:cNvSpPr>
          <p:nvPr/>
        </p:nvSpPr>
        <p:spPr bwMode="auto">
          <a:xfrm>
            <a:off x="4318001" y="1477873"/>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chemeClr val="bg1"/>
                </a:solidFill>
                <a:latin typeface="Times New Roman" panose="02020603050405020304" pitchFamily="18" charset="0"/>
              </a:rPr>
              <a:t>Hoa hồng</a:t>
            </a:r>
          </a:p>
        </p:txBody>
      </p:sp>
      <p:sp>
        <p:nvSpPr>
          <p:cNvPr id="21" name="Text Box 12"/>
          <p:cNvSpPr txBox="1">
            <a:spLocks noChangeArrowheads="1"/>
          </p:cNvSpPr>
          <p:nvPr/>
        </p:nvSpPr>
        <p:spPr bwMode="auto">
          <a:xfrm>
            <a:off x="8839201" y="1452021"/>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rPr>
              <a:t>Hoa đào</a:t>
            </a:r>
          </a:p>
        </p:txBody>
      </p:sp>
      <p:pic>
        <p:nvPicPr>
          <p:cNvPr id="2" name="Picture 1"/>
          <p:cNvPicPr>
            <a:picLocks noChangeAspect="1"/>
          </p:cNvPicPr>
          <p:nvPr/>
        </p:nvPicPr>
        <p:blipFill>
          <a:blip r:embed="rId4"/>
          <a:stretch>
            <a:fillRect/>
          </a:stretch>
        </p:blipFill>
        <p:spPr>
          <a:xfrm>
            <a:off x="2032001" y="4015749"/>
            <a:ext cx="3733800" cy="2225394"/>
          </a:xfrm>
          <a:prstGeom prst="rect">
            <a:avLst/>
          </a:prstGeom>
        </p:spPr>
      </p:pic>
      <p:sp>
        <p:nvSpPr>
          <p:cNvPr id="24" name="Text Box 13"/>
          <p:cNvSpPr txBox="1">
            <a:spLocks noChangeArrowheads="1"/>
          </p:cNvSpPr>
          <p:nvPr/>
        </p:nvSpPr>
        <p:spPr bwMode="auto">
          <a:xfrm>
            <a:off x="3860801" y="3996526"/>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chemeClr val="bg1"/>
                </a:solidFill>
                <a:latin typeface="Times New Roman" panose="02020603050405020304" pitchFamily="18" charset="0"/>
              </a:rPr>
              <a:t>Hoa  thủy tiên</a:t>
            </a:r>
          </a:p>
        </p:txBody>
      </p:sp>
      <p:pic>
        <p:nvPicPr>
          <p:cNvPr id="4" name="Picture 3"/>
          <p:cNvPicPr>
            <a:picLocks noChangeAspect="1"/>
          </p:cNvPicPr>
          <p:nvPr/>
        </p:nvPicPr>
        <p:blipFill>
          <a:blip r:embed="rId5"/>
          <a:stretch>
            <a:fillRect/>
          </a:stretch>
        </p:blipFill>
        <p:spPr>
          <a:xfrm>
            <a:off x="6172201" y="4030351"/>
            <a:ext cx="3860800" cy="2210792"/>
          </a:xfrm>
          <a:prstGeom prst="rect">
            <a:avLst/>
          </a:prstGeom>
        </p:spPr>
      </p:pic>
      <p:sp>
        <p:nvSpPr>
          <p:cNvPr id="25" name="Text Box 14"/>
          <p:cNvSpPr txBox="1">
            <a:spLocks noChangeArrowheads="1"/>
          </p:cNvSpPr>
          <p:nvPr/>
        </p:nvSpPr>
        <p:spPr bwMode="auto">
          <a:xfrm>
            <a:off x="8153401" y="581306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chemeClr val="bg1"/>
                </a:solidFill>
                <a:latin typeface="Times New Roman" panose="02020603050405020304" pitchFamily="18" charset="0"/>
              </a:rPr>
              <a:t>Hoa cúc trắng</a:t>
            </a:r>
          </a:p>
        </p:txBody>
      </p:sp>
    </p:spTree>
    <p:extLst>
      <p:ext uri="{BB962C8B-B14F-4D97-AF65-F5344CB8AC3E}">
        <p14:creationId xmlns:p14="http://schemas.microsoft.com/office/powerpoint/2010/main" val="284873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1625601" y="673239"/>
            <a:ext cx="9067800" cy="1384300"/>
          </a:xfrm>
          <a:prstGeom prst="rect">
            <a:avLst/>
          </a:prstGeom>
          <a:noFill/>
          <a:ln>
            <a:noFill/>
          </a:ln>
          <a:effectLst/>
        </p:spPr>
        <p:txBody>
          <a:bodyPr wrap="square">
            <a:spAutoFit/>
          </a:bodyPr>
          <a:lstStyle/>
          <a:p>
            <a:pPr algn="just">
              <a:defRPr/>
            </a:pPr>
            <a:r>
              <a:rPr lang="en-US" sz="2800" b="1">
                <a:latin typeface="Times New Roman" panose="02020603050405020304" pitchFamily="18" charset="0"/>
                <a:cs typeface="Times New Roman" panose="02020603050405020304" pitchFamily="18" charset="0"/>
              </a:rPr>
              <a:t>Bài 2. Đặt 3 câu kể </a:t>
            </a:r>
            <a:r>
              <a:rPr lang="en-US" sz="2800" b="1" i="1">
                <a:latin typeface="Times New Roman" panose="02020603050405020304" pitchFamily="18" charset="0"/>
                <a:cs typeface="Times New Roman" panose="02020603050405020304" pitchFamily="18" charset="0"/>
              </a:rPr>
              <a:t>Ai thế nào?, </a:t>
            </a:r>
            <a:r>
              <a:rPr lang="en-US" sz="2800" b="1">
                <a:latin typeface="Times New Roman" panose="02020603050405020304" pitchFamily="18" charset="0"/>
                <a:cs typeface="Times New Roman" panose="02020603050405020304" pitchFamily="18" charset="0"/>
              </a:rPr>
              <a:t>mỗi câu tả một cây hoa mà em yêu thích.</a:t>
            </a:r>
          </a:p>
          <a:p>
            <a:pPr algn="just">
              <a:defRPr/>
            </a:pPr>
            <a:endParaRPr lang="en-US" altLang="en-US" sz="2800" b="1" dirty="0">
              <a:latin typeface="Times New Roman" panose="02020603050405020304" pitchFamily="18" charset="0"/>
              <a:cs typeface="Times New Roman" panose="02020603050405020304" pitchFamily="18" charset="0"/>
            </a:endParaRPr>
          </a:p>
        </p:txBody>
      </p:sp>
      <p:sp>
        <p:nvSpPr>
          <p:cNvPr id="3" name="Rectangle 7"/>
          <p:cNvSpPr>
            <a:spLocks noChangeArrowheads="1"/>
          </p:cNvSpPr>
          <p:nvPr/>
        </p:nvSpPr>
        <p:spPr bwMode="auto">
          <a:xfrm>
            <a:off x="1625601" y="1839825"/>
            <a:ext cx="9067800" cy="3892861"/>
          </a:xfrm>
          <a:prstGeom prst="rect">
            <a:avLst/>
          </a:prstGeom>
          <a:noFill/>
          <a:ln>
            <a:noFill/>
          </a:ln>
          <a:effectLst/>
        </p:spPr>
        <p:txBody>
          <a:bodyPr wrap="square">
            <a:spAutoFit/>
          </a:bodyPr>
          <a:lstStyle/>
          <a:p>
            <a:pPr algn="just">
              <a:lnSpc>
                <a:spcPct val="150000"/>
              </a:lnSpc>
              <a:defRPr/>
            </a:pPr>
            <a:r>
              <a:rPr lang="en-US" sz="2800">
                <a:latin typeface="Times New Roman" panose="02020603050405020304" pitchFamily="18" charset="0"/>
                <a:cs typeface="Times New Roman" panose="02020603050405020304" pitchFamily="18" charset="0"/>
              </a:rPr>
              <a:t>Ví dụ:</a:t>
            </a:r>
          </a:p>
          <a:p>
            <a:pPr marL="457200" indent="-457200" algn="just">
              <a:lnSpc>
                <a:spcPct val="150000"/>
              </a:lnSpc>
              <a:buFont typeface="Wingdings" panose="05000000000000000000" pitchFamily="2" charset="2"/>
              <a:buChar char="ü"/>
              <a:defRPr/>
            </a:pPr>
            <a:r>
              <a:rPr lang="en-US" altLang="en-US" sz="2800">
                <a:latin typeface="Times New Roman" panose="02020603050405020304" pitchFamily="18" charset="0"/>
                <a:cs typeface="Times New Roman" panose="02020603050405020304" pitchFamily="18" charset="0"/>
              </a:rPr>
              <a:t>Lá cây thủy tiên dài và xanh mướt.</a:t>
            </a:r>
          </a:p>
          <a:p>
            <a:pPr marL="457200" indent="-457200" algn="just">
              <a:lnSpc>
                <a:spcPct val="150000"/>
              </a:lnSpc>
              <a:buFont typeface="Wingdings" panose="05000000000000000000" pitchFamily="2" charset="2"/>
              <a:buChar char="ü"/>
              <a:defRPr/>
            </a:pPr>
            <a:r>
              <a:rPr lang="en-US" altLang="en-US" sz="2800">
                <a:latin typeface="Times New Roman" panose="02020603050405020304" pitchFamily="18" charset="0"/>
                <a:cs typeface="Times New Roman" panose="02020603050405020304" pitchFamily="18" charset="0"/>
              </a:rPr>
              <a:t>Cây hoa hồng Đà Lạt nhà em rất đẹp.</a:t>
            </a:r>
          </a:p>
          <a:p>
            <a:pPr marL="457200" indent="-457200" algn="just">
              <a:lnSpc>
                <a:spcPct val="150000"/>
              </a:lnSpc>
              <a:buFont typeface="Wingdings" panose="05000000000000000000" pitchFamily="2" charset="2"/>
              <a:buChar char="ü"/>
              <a:defRPr/>
            </a:pPr>
            <a:r>
              <a:rPr lang="en-US" altLang="en-US" sz="2800">
                <a:latin typeface="Times New Roman" panose="02020603050405020304" pitchFamily="18" charset="0"/>
                <a:cs typeface="Times New Roman" panose="02020603050405020304" pitchFamily="18" charset="0"/>
              </a:rPr>
              <a:t>Dáng cây hoa hồng mảnh mai.</a:t>
            </a:r>
          </a:p>
          <a:p>
            <a:pPr marL="457200" indent="-457200" algn="just">
              <a:lnSpc>
                <a:spcPct val="150000"/>
              </a:lnSpc>
              <a:buFont typeface="Wingdings" panose="05000000000000000000" pitchFamily="2" charset="2"/>
              <a:buChar char="ü"/>
              <a:defRPr/>
            </a:pPr>
            <a:r>
              <a:rPr lang="en-US" altLang="en-US" sz="2800">
                <a:latin typeface="Times New Roman" panose="02020603050405020304" pitchFamily="18" charset="0"/>
                <a:cs typeface="Times New Roman" panose="02020603050405020304" pitchFamily="18" charset="0"/>
              </a:rPr>
              <a:t>Khóm hoa đồng tiền rất xanh tốt.</a:t>
            </a:r>
          </a:p>
          <a:p>
            <a:pPr marL="457200" indent="-457200" algn="just">
              <a:lnSpc>
                <a:spcPct val="150000"/>
              </a:lnSpc>
              <a:buFont typeface="Wingdings" panose="05000000000000000000" pitchFamily="2" charset="2"/>
              <a:buChar char="ü"/>
              <a:defRPr/>
            </a:pPr>
            <a:r>
              <a:rPr lang="en-US" altLang="en-US" sz="2800">
                <a:latin typeface="Times New Roman" panose="02020603050405020304" pitchFamily="18" charset="0"/>
                <a:cs typeface="Times New Roman" panose="02020603050405020304" pitchFamily="18" charset="0"/>
              </a:rPr>
              <a:t>Khóm cúc trắng mẹ em trồng rất đẹp.</a:t>
            </a:r>
          </a:p>
        </p:txBody>
      </p:sp>
    </p:spTree>
    <p:extLst>
      <p:ext uri="{BB962C8B-B14F-4D97-AF65-F5344CB8AC3E}">
        <p14:creationId xmlns:p14="http://schemas.microsoft.com/office/powerpoint/2010/main" val="391697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đặc điểm về ý nghĩa và cấu tạo của vị ngữ trong câu kể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thế nào?</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vị ngữ trong câu kể </a:t>
              </a:r>
              <a:r>
                <a:rPr lang="en-US" sz="2800" i="1">
                  <a:solidFill>
                    <a:schemeClr val="tx1"/>
                  </a:solidFill>
                  <a:latin typeface="Times New Roman" panose="02020603050405020304" pitchFamily="18" charset="0"/>
                  <a:cs typeface="Times New Roman" panose="02020603050405020304" pitchFamily="18" charset="0"/>
                </a:rPr>
                <a:t>Ai thế nào?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Đặt câu theo kiểu </a:t>
              </a:r>
              <a:r>
                <a:rPr lang="en-US" sz="2800" i="1">
                  <a:solidFill>
                    <a:schemeClr val="tx1"/>
                  </a:solidFill>
                  <a:latin typeface="Times New Roman" panose="02020603050405020304" pitchFamily="18" charset="0"/>
                  <a:cs typeface="Times New Roman" panose="02020603050405020304" pitchFamily="18" charset="0"/>
                </a:rPr>
                <a:t>Ai thế nào? </a:t>
              </a:r>
              <a:r>
                <a:rPr lang="en-US" sz="2800">
                  <a:solidFill>
                    <a:schemeClr val="tx1"/>
                  </a:solidFill>
                  <a:latin typeface="Times New Roman" panose="02020603050405020304" pitchFamily="18" charset="0"/>
                  <a:cs typeface="Times New Roman" panose="02020603050405020304" pitchFamily="18" charset="0"/>
                </a:rPr>
                <a:t>dùng từ sinh động, chân thật.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2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0472911" y="3680271"/>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8335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Qua bài học hôm nay, em biết thêm kiến thức gì?</a:t>
            </a:r>
            <a:endParaRPr lang="en-US" sz="3200" dirty="0">
              <a:solidFill>
                <a:schemeClr val="tx1"/>
              </a:solidFill>
            </a:endParaRPr>
          </a:p>
        </p:txBody>
      </p:sp>
      <p:sp>
        <p:nvSpPr>
          <p:cNvPr id="6" name="Double Wave 5"/>
          <p:cNvSpPr/>
          <p:nvPr/>
        </p:nvSpPr>
        <p:spPr>
          <a:xfrm>
            <a:off x="1262746"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err="1">
                <a:solidFill>
                  <a:schemeClr val="tx1"/>
                </a:solidFill>
                <a:latin typeface="Times New Roman" panose="02020603050405020304" pitchFamily="18" charset="0"/>
                <a:cs typeface="Times New Roman" panose="02020603050405020304" pitchFamily="18" charset="0"/>
              </a:rPr>
              <a:t>nhà</a:t>
            </a:r>
            <a:r>
              <a:rPr lang="en-US" sz="3200" b="1">
                <a:solidFill>
                  <a:schemeClr val="tx1"/>
                </a:solidFill>
                <a:latin typeface="Times New Roman" panose="02020603050405020304" pitchFamily="18" charset="0"/>
                <a:cs typeface="Times New Roman" panose="02020603050405020304" pitchFamily="18" charset="0"/>
              </a:rPr>
              <a:t> em </a:t>
            </a:r>
            <a:r>
              <a:rPr lang="en-US" sz="3200" b="1" dirty="0" err="1">
                <a:solidFill>
                  <a:schemeClr val="tx1"/>
                </a:solidFill>
                <a:latin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altLang="en-US" sz="3200">
                <a:solidFill>
                  <a:schemeClr val="tx1"/>
                </a:solidFill>
                <a:latin typeface="Times New Roman" panose="02020603050405020304" pitchFamily="18" charset="0"/>
                <a:cs typeface="Times New Roman" panose="02020603050405020304" pitchFamily="18" charset="0"/>
              </a:rPr>
              <a:t>Ôn tập kiến thức đã học.</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r>
              <a:rPr lang="en-US" sz="3200" b="1">
                <a:solidFill>
                  <a:schemeClr val="tx1"/>
                </a:solidFill>
                <a:latin typeface="Times New Roman" panose="02020603050405020304" pitchFamily="18" charset="0"/>
                <a:cs typeface="Times New Roman" panose="02020603050405020304" pitchFamily="18" charset="0"/>
              </a:rPr>
              <a:t>Chủ ngữ trong câu kể Ai thế nào?</a:t>
            </a:r>
            <a:endParaRPr lang="en-US"/>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783771" y="1335315"/>
            <a:ext cx="10740572" cy="4049486"/>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altLang="en-US" sz="3200" b="1">
                <a:solidFill>
                  <a:schemeClr val="tx1"/>
                </a:solidFill>
                <a:latin typeface="Times New Roman" panose="02020603050405020304" pitchFamily="18" charset="0"/>
              </a:rPr>
              <a:t>1. Hãy đặt câu kể theo kiểu Ai thế nào?</a:t>
            </a:r>
          </a:p>
          <a:p>
            <a:pPr algn="just">
              <a:spcBef>
                <a:spcPct val="50000"/>
              </a:spcBef>
            </a:pPr>
            <a:r>
              <a:rPr lang="en-US" altLang="en-US" sz="3200" b="1">
                <a:solidFill>
                  <a:schemeClr val="tx1"/>
                </a:solidFill>
                <a:latin typeface="Times New Roman" panose="02020603050405020304" pitchFamily="18" charset="0"/>
              </a:rPr>
              <a:t>2. Câu kể Ai thế nào? gồm có những bộ phận nào?</a:t>
            </a:r>
          </a:p>
        </p:txBody>
      </p:sp>
    </p:spTree>
    <p:extLst>
      <p:ext uri="{BB962C8B-B14F-4D97-AF65-F5344CB8AC3E}">
        <p14:creationId xmlns:p14="http://schemas.microsoft.com/office/powerpoint/2010/main" val="563772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19979" y="1313264"/>
            <a:ext cx="7352364"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Vị ngữ trong câu kể Ai thế nào?</a:t>
            </a:r>
          </a:p>
        </p:txBody>
      </p:sp>
    </p:spTree>
    <p:extLst>
      <p:ext uri="{BB962C8B-B14F-4D97-AF65-F5344CB8AC3E}">
        <p14:creationId xmlns:p14="http://schemas.microsoft.com/office/powerpoint/2010/main" val="29454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đặc điểm về ý nghĩa và cấu tạo của vị ngữ trong câu kể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Ai thế nào?</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vị ngữ trong câu kể </a:t>
              </a:r>
              <a:r>
                <a:rPr lang="en-US" sz="2800" i="1">
                  <a:solidFill>
                    <a:schemeClr val="tx1"/>
                  </a:solidFill>
                  <a:latin typeface="Times New Roman" panose="02020603050405020304" pitchFamily="18" charset="0"/>
                  <a:cs typeface="Times New Roman" panose="02020603050405020304" pitchFamily="18" charset="0"/>
                </a:rPr>
                <a:t>Ai thế nào?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606562" y="4222893"/>
            <a:ext cx="10674076" cy="900649"/>
            <a:chOff x="-26657" y="2060506"/>
            <a:chExt cx="8941551" cy="901166"/>
          </a:xfrm>
        </p:grpSpPr>
        <p:sp>
          <p:nvSpPr>
            <p:cNvPr id="12" name="Rectangle 11">
              <a:extLst>
                <a:ext uri="{FF2B5EF4-FFF2-40B4-BE49-F238E27FC236}">
                  <a16:creationId xmlns:a16="http://schemas.microsoft.com/office/drawing/2014/main" id="{1C59C6FF-16F6-4D4A-8D30-C9647637D21A}"/>
                </a:ext>
              </a:extLst>
            </p:cNvPr>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Đặt câu theo kiểu </a:t>
              </a:r>
              <a:r>
                <a:rPr lang="en-US" sz="2800" i="1">
                  <a:solidFill>
                    <a:schemeClr val="tx1"/>
                  </a:solidFill>
                  <a:latin typeface="Times New Roman" panose="02020603050405020304" pitchFamily="18" charset="0"/>
                  <a:cs typeface="Times New Roman" panose="02020603050405020304" pitchFamily="18" charset="0"/>
                </a:rPr>
                <a:t>Ai thế nào? </a:t>
              </a:r>
              <a:r>
                <a:rPr lang="en-US" sz="2800">
                  <a:solidFill>
                    <a:schemeClr val="tx1"/>
                  </a:solidFill>
                  <a:latin typeface="Times New Roman" panose="02020603050405020304" pitchFamily="18" charset="0"/>
                  <a:cs typeface="Times New Roman" panose="02020603050405020304" pitchFamily="18" charset="0"/>
                </a:rPr>
                <a:t>dùng từ sinh động, chân thật.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309056" y="2167542"/>
            <a:ext cx="7869463"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Hình thành kiến thức mới</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298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05224"/>
                <a:ext cx="1025979" cy="97491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Nhận</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xét</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04288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1563914" y="-6096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endParaRPr lang="en-US" altLang="en-US" sz="1800"/>
          </a:p>
        </p:txBody>
      </p:sp>
      <p:sp>
        <p:nvSpPr>
          <p:cNvPr id="15" name="Text Box 7"/>
          <p:cNvSpPr txBox="1">
            <a:spLocks noChangeArrowheads="1"/>
          </p:cNvSpPr>
          <p:nvPr/>
        </p:nvSpPr>
        <p:spPr bwMode="auto">
          <a:xfrm>
            <a:off x="1259114" y="642938"/>
            <a:ext cx="36226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a:solidFill>
                  <a:srgbClr val="FF0000"/>
                </a:solidFill>
                <a:latin typeface="Times New Roman" panose="02020603050405020304" pitchFamily="18" charset="0"/>
              </a:rPr>
              <a:t>1. Đọc đoạn văn sau: </a:t>
            </a:r>
          </a:p>
        </p:txBody>
      </p:sp>
      <p:sp>
        <p:nvSpPr>
          <p:cNvPr id="16" name="Text Box 8"/>
          <p:cNvSpPr txBox="1">
            <a:spLocks noChangeArrowheads="1"/>
          </p:cNvSpPr>
          <p:nvPr/>
        </p:nvSpPr>
        <p:spPr bwMode="auto">
          <a:xfrm>
            <a:off x="1144361" y="1188367"/>
            <a:ext cx="979941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a:solidFill>
                  <a:srgbClr val="0000CC"/>
                </a:solidFill>
                <a:latin typeface="Times New Roman" panose="02020603050405020304" pitchFamily="18" charset="0"/>
              </a:rPr>
              <a:t>      Về đêm, cảnh vật thật im lìm. Sông thôi vỗ sóng dồn dập vô bờ như hồi chiều. Hai ông bạn già vẫn trò chuyện. Ông Ba trầm ngâm. Thỉnh thoảng ông mới đưa ra một nhận xét dè dặt. Trái lại, ông Sáu rất sôi nổi. Ông hệt như Thần Thổ Địa của vùng này. </a:t>
            </a:r>
            <a:endParaRPr lang="en-US" altLang="en-US" sz="2400">
              <a:solidFill>
                <a:srgbClr val="0000CC"/>
              </a:solidFill>
              <a:latin typeface="Times New Roman" panose="02020603050405020304" pitchFamily="18" charset="0"/>
            </a:endParaRPr>
          </a:p>
        </p:txBody>
      </p:sp>
      <p:sp>
        <p:nvSpPr>
          <p:cNvPr id="17" name="Text Box 9"/>
          <p:cNvSpPr txBox="1">
            <a:spLocks noChangeArrowheads="1"/>
          </p:cNvSpPr>
          <p:nvPr/>
        </p:nvSpPr>
        <p:spPr bwMode="auto">
          <a:xfrm>
            <a:off x="1259114" y="3581400"/>
            <a:ext cx="9684658"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a:solidFill>
                  <a:srgbClr val="FF0000"/>
                </a:solidFill>
                <a:latin typeface="Times New Roman" panose="02020603050405020304" pitchFamily="18" charset="0"/>
              </a:rPr>
              <a:t>Thần Thổ Địa</a:t>
            </a:r>
            <a:r>
              <a:rPr lang="en-US" altLang="en-US" sz="2800">
                <a:solidFill>
                  <a:srgbClr val="CC00CC"/>
                </a:solidFill>
                <a:latin typeface="Times New Roman" panose="02020603050405020304" pitchFamily="18" charset="0"/>
              </a:rPr>
              <a:t> </a:t>
            </a:r>
            <a:r>
              <a:rPr lang="en-US" altLang="en-US" sz="2800">
                <a:solidFill>
                  <a:srgbClr val="0000CC"/>
                </a:solidFill>
                <a:latin typeface="Times New Roman" panose="02020603050405020304" pitchFamily="18" charset="0"/>
              </a:rPr>
              <a:t>(Thổ Công): vị thần coi giữ đất đai ở một khu vực (Theo quan niệm dân gian); người thông thạo mọi việc trong vùng.</a:t>
            </a:r>
          </a:p>
        </p:txBody>
      </p:sp>
      <p:sp>
        <p:nvSpPr>
          <p:cNvPr id="18" name="Text Box 10"/>
          <p:cNvSpPr txBox="1">
            <a:spLocks noChangeArrowheads="1"/>
          </p:cNvSpPr>
          <p:nvPr/>
        </p:nvSpPr>
        <p:spPr bwMode="auto">
          <a:xfrm>
            <a:off x="1259114" y="3581400"/>
            <a:ext cx="9684658" cy="2228850"/>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a:solidFill>
                  <a:srgbClr val="FF0000"/>
                </a:solidFill>
                <a:latin typeface="Times New Roman" panose="02020603050405020304" pitchFamily="18" charset="0"/>
                <a:sym typeface="Wingdings" panose="05000000000000000000" pitchFamily="2" charset="2"/>
              </a:rPr>
              <a:t>2. Tìm các câu kể </a:t>
            </a:r>
            <a:r>
              <a:rPr lang="en-US" altLang="en-US" sz="2800" i="1">
                <a:solidFill>
                  <a:srgbClr val="FF0000"/>
                </a:solidFill>
                <a:latin typeface="Times New Roman" panose="02020603050405020304" pitchFamily="18" charset="0"/>
                <a:sym typeface="Wingdings" panose="05000000000000000000" pitchFamily="2" charset="2"/>
              </a:rPr>
              <a:t>Ai thế nào</a:t>
            </a:r>
            <a:r>
              <a:rPr lang="en-US" altLang="en-US" sz="2800">
                <a:solidFill>
                  <a:srgbClr val="FF0000"/>
                </a:solidFill>
                <a:latin typeface="Times New Roman" panose="02020603050405020304" pitchFamily="18" charset="0"/>
                <a:sym typeface="Wingdings" panose="05000000000000000000" pitchFamily="2" charset="2"/>
              </a:rPr>
              <a:t>? trong đoạn văn.</a:t>
            </a:r>
          </a:p>
          <a:p>
            <a:pPr algn="just" eaLnBrk="1" hangingPunct="1">
              <a:spcBef>
                <a:spcPct val="50000"/>
              </a:spcBef>
              <a:buFontTx/>
              <a:buNone/>
            </a:pPr>
            <a:r>
              <a:rPr lang="en-US" altLang="en-US" sz="2800">
                <a:solidFill>
                  <a:srgbClr val="FF0000"/>
                </a:solidFill>
                <a:latin typeface="Times New Roman" panose="02020603050405020304" pitchFamily="18" charset="0"/>
                <a:sym typeface="Wingdings" panose="05000000000000000000" pitchFamily="2" charset="2"/>
              </a:rPr>
              <a:t> 3. Xác định chủ ngữ, vị ngữ của những câu vừa tìm được.</a:t>
            </a:r>
          </a:p>
          <a:p>
            <a:pPr algn="just" eaLnBrk="1" hangingPunct="1">
              <a:spcBef>
                <a:spcPct val="50000"/>
              </a:spcBef>
              <a:buFontTx/>
              <a:buNone/>
            </a:pPr>
            <a:r>
              <a:rPr lang="en-US" altLang="en-US" sz="2800">
                <a:solidFill>
                  <a:srgbClr val="FF0000"/>
                </a:solidFill>
                <a:latin typeface="Times New Roman" panose="02020603050405020304" pitchFamily="18" charset="0"/>
                <a:sym typeface="Wingdings" panose="05000000000000000000" pitchFamily="2" charset="2"/>
              </a:rPr>
              <a:t>4. Vị ngữ trong các câu trên biểu thị nội dung gì?Chúng do những từ ngữ như thế nào tạo thành?</a:t>
            </a:r>
          </a:p>
        </p:txBody>
      </p:sp>
      <p:sp>
        <p:nvSpPr>
          <p:cNvPr id="19" name="Text Box 12"/>
          <p:cNvSpPr txBox="1">
            <a:spLocks noChangeArrowheads="1"/>
          </p:cNvSpPr>
          <p:nvPr/>
        </p:nvSpPr>
        <p:spPr bwMode="auto">
          <a:xfrm>
            <a:off x="8802914" y="2984283"/>
            <a:ext cx="320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000" b="1" i="1">
                <a:latin typeface="Times New Roman" panose="02020603050405020304" pitchFamily="18" charset="0"/>
              </a:rPr>
              <a:t>Theo Trần Mịch</a:t>
            </a:r>
          </a:p>
        </p:txBody>
      </p:sp>
    </p:spTree>
    <p:extLst>
      <p:ext uri="{BB962C8B-B14F-4D97-AF65-F5344CB8AC3E}">
        <p14:creationId xmlns:p14="http://schemas.microsoft.com/office/powerpoint/2010/main" val="139421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to="" calcmode="lin" valueType="num">
                                      <p:cBhvr>
                                        <p:cTn id="14" dur="1" fill="hold"/>
                                        <p:tgtEl>
                                          <p:spTgt spid="16"/>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amond(in)">
                                      <p:cBhvr>
                                        <p:cTn id="19" dur="2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2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xit" presetSubtype="16" fill="hold" grpId="1" nodeType="clickEffect">
                                  <p:stCondLst>
                                    <p:cond delay="0"/>
                                  </p:stCondLst>
                                  <p:childTnLst>
                                    <p:animEffect transition="out" filter="circle(in)">
                                      <p:cBhvr>
                                        <p:cTn id="28" dur="2000"/>
                                        <p:tgtEl>
                                          <p:spTgt spid="17"/>
                                        </p:tgtEl>
                                      </p:cBhvr>
                                    </p:animEffect>
                                    <p:set>
                                      <p:cBhvr>
                                        <p:cTn id="29" dur="1" fill="hold">
                                          <p:stCondLst>
                                            <p:cond delay="1999"/>
                                          </p:stCondLst>
                                        </p:cTn>
                                        <p:tgtEl>
                                          <p:spTgt spid="1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edge">
                                      <p:cBhvr>
                                        <p:cTn id="3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7" grpId="1"/>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630126937"/>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2141</TotalTime>
  <Words>1309</Words>
  <Application>Microsoft Office PowerPoint</Application>
  <PresentationFormat>Widescreen</PresentationFormat>
  <Paragraphs>165</Paragraphs>
  <Slides>25</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Calibri Light</vt:lpstr>
      <vt:lpstr>Garamond</vt:lpstr>
      <vt:lpstr>Times New Roman</vt:lpstr>
      <vt:lpstr>Wingdings</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Lâm Thị Huyền</cp:lastModifiedBy>
  <cp:revision>283</cp:revision>
  <dcterms:created xsi:type="dcterms:W3CDTF">2021-08-04T18:52:07Z</dcterms:created>
  <dcterms:modified xsi:type="dcterms:W3CDTF">2022-01-26T13:32:01Z</dcterms:modified>
</cp:coreProperties>
</file>